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672" r:id="rId5"/>
    <p:sldMasterId id="2147483726" r:id="rId6"/>
    <p:sldMasterId id="2147483728" r:id="rId7"/>
    <p:sldMasterId id="2147483731" r:id="rId8"/>
  </p:sldMasterIdLst>
  <p:notesMasterIdLst>
    <p:notesMasterId r:id="rId24"/>
  </p:notesMasterIdLst>
  <p:handoutMasterIdLst>
    <p:handoutMasterId r:id="rId25"/>
  </p:handoutMasterIdLst>
  <p:sldIdLst>
    <p:sldId id="277" r:id="rId9"/>
    <p:sldId id="280" r:id="rId10"/>
    <p:sldId id="281" r:id="rId11"/>
    <p:sldId id="283" r:id="rId12"/>
    <p:sldId id="282" r:id="rId13"/>
    <p:sldId id="284" r:id="rId14"/>
    <p:sldId id="285" r:id="rId15"/>
    <p:sldId id="286" r:id="rId16"/>
    <p:sldId id="287" r:id="rId17"/>
    <p:sldId id="288" r:id="rId18"/>
    <p:sldId id="289" r:id="rId19"/>
    <p:sldId id="290" r:id="rId20"/>
    <p:sldId id="291" r:id="rId21"/>
    <p:sldId id="292"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der, Martin G CIV DLA OFFICE OF DIRECTOR (US)" initials="BMGCDOOD(" lastIdx="8" clrIdx="0">
    <p:extLst>
      <p:ext uri="{19B8F6BF-5375-455C-9EA6-DF929625EA0E}">
        <p15:presenceInfo xmlns:p15="http://schemas.microsoft.com/office/powerpoint/2012/main" userId="S::martin.binder@dla.mil::2b3a7270-961d-440a-a828-380e9af95a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D62"/>
    <a:srgbClr val="002F8E"/>
    <a:srgbClr val="002060"/>
    <a:srgbClr val="0076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26" autoAdjust="0"/>
    <p:restoredTop sz="94863" autoAdjust="0"/>
  </p:normalViewPr>
  <p:slideViewPr>
    <p:cSldViewPr snapToGrid="0">
      <p:cViewPr varScale="1">
        <p:scale>
          <a:sx n="73" d="100"/>
          <a:sy n="73" d="100"/>
        </p:scale>
        <p:origin x="206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79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11/22/2024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11/22/2024</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dirty="0"/>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dirty="0"/>
          </a:p>
        </p:txBody>
      </p:sp>
    </p:spTree>
    <p:extLst>
      <p:ext uri="{BB962C8B-B14F-4D97-AF65-F5344CB8AC3E}">
        <p14:creationId xmlns:p14="http://schemas.microsoft.com/office/powerpoint/2010/main" val="282849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656285-711C-4ACB-A7CC-5B3DA8A0BA6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381614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126428" y="716954"/>
            <a:ext cx="3739939" cy="376798"/>
          </a:xfrm>
          <a:prstGeom prst="rect">
            <a:avLst/>
          </a:prstGeom>
        </p:spPr>
        <p:txBody>
          <a:bodyPr/>
          <a:lstStyle>
            <a:lvl1pPr marL="0" indent="0" algn="r">
              <a:buNone/>
              <a:defRPr sz="971">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149560" y="276597"/>
            <a:ext cx="6716806" cy="376799"/>
          </a:xfrm>
          <a:prstGeom prst="rect">
            <a:avLst/>
          </a:prstGeom>
        </p:spPr>
        <p:txBody>
          <a:bodyPr/>
          <a:lstStyle>
            <a:lvl1pPr algn="r">
              <a:defRPr sz="1941"/>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6236103" y="6437746"/>
            <a:ext cx="2707063" cy="365592"/>
          </a:xfrm>
          <a:prstGeom prst="rect">
            <a:avLst/>
          </a:prstGeom>
        </p:spPr>
        <p:txBody>
          <a:bodyPr vert="horz" lIns="91440" tIns="45720" rIns="91440" bIns="45720" rtlCol="0" anchor="ctr"/>
          <a:lstStyle>
            <a:lvl1pPr algn="r">
              <a:defRPr sz="1059">
                <a:solidFill>
                  <a:srgbClr val="C9AD62"/>
                </a:solidFill>
                <a:latin typeface="Raleway Black" pitchFamily="2" charset="0"/>
              </a:defRPr>
            </a:lvl1pPr>
          </a:lstStyle>
          <a:p>
            <a:fld id="{165700FE-BCEC-4E84-BA78-D55E132666CC}" type="slidenum">
              <a:rPr lang="en-US" sz="882"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37091" y="6569877"/>
            <a:ext cx="5398821" cy="235001"/>
            <a:chOff x="155370" y="7445873"/>
            <a:chExt cx="6118664" cy="266335"/>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66335"/>
            </a:xfrm>
            <a:prstGeom prst="rect">
              <a:avLst/>
            </a:prstGeom>
            <a:noFill/>
          </p:spPr>
          <p:txBody>
            <a:bodyPr wrap="square" rtlCol="0">
              <a:spAutoFit/>
            </a:bodyPr>
            <a:lstStyle/>
            <a:p>
              <a:pPr marL="0" marR="0" lvl="0" indent="0" algn="ctr" defTabSz="403453" rtl="0" eaLnBrk="1" fontAlgn="auto" latinLnBrk="0" hangingPunct="1">
                <a:lnSpc>
                  <a:spcPct val="100000"/>
                </a:lnSpc>
                <a:spcBef>
                  <a:spcPts val="0"/>
                </a:spcBef>
                <a:spcAft>
                  <a:spcPts val="0"/>
                </a:spcAft>
                <a:buClrTx/>
                <a:buSzTx/>
                <a:buFontTx/>
                <a:buNone/>
                <a:tabLst/>
                <a:defRPr/>
              </a:pPr>
              <a:r>
                <a:rPr kumimoji="0" lang="en-US" sz="927" b="1" i="0" u="none" strike="noStrike" kern="1200" cap="all" spc="0" normalizeH="0" baseline="0" noProof="0">
                  <a:ln>
                    <a:noFill/>
                  </a:ln>
                  <a:solidFill>
                    <a:schemeClr val="bg1"/>
                  </a:solidFill>
                  <a:effectLst/>
                  <a:uLnTx/>
                  <a:uFillTx/>
                  <a:latin typeface="+mn-lt"/>
                  <a:ea typeface="+mn-ea"/>
                  <a:cs typeface="+mn-cs"/>
                </a:rPr>
                <a:t>Warfighter Always</a:t>
              </a:r>
              <a:endParaRPr lang="en-US" sz="927">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4"/>
              <a:ext cx="4216837" cy="258487"/>
            </a:xfrm>
            <a:prstGeom prst="rect">
              <a:avLst/>
            </a:prstGeom>
            <a:noFill/>
          </p:spPr>
          <p:txBody>
            <a:bodyPr wrap="square" rtlCol="0">
              <a:spAutoFit/>
            </a:bodyPr>
            <a:lstStyle/>
            <a:p>
              <a:pPr marL="0" marR="0" lvl="0" indent="0" defTabSz="403453" rtl="0" eaLnBrk="1" fontAlgn="auto" latinLnBrk="0" hangingPunct="1">
                <a:lnSpc>
                  <a:spcPct val="100000"/>
                </a:lnSpc>
                <a:spcBef>
                  <a:spcPts val="0"/>
                </a:spcBef>
                <a:spcAft>
                  <a:spcPts val="0"/>
                </a:spcAft>
                <a:buClrTx/>
                <a:buSzTx/>
                <a:buFontTx/>
                <a:buNone/>
                <a:tabLst/>
                <a:defRPr/>
              </a:pPr>
              <a:r>
                <a:rPr kumimoji="0" lang="en-US" sz="882" b="1" i="0" u="none" strike="noStrike" kern="1200" spc="0" normalizeH="0" baseline="0" noProof="0">
                  <a:ln>
                    <a:noFill/>
                  </a:ln>
                  <a:solidFill>
                    <a:srgbClr val="C9AD62"/>
                  </a:solidFill>
                  <a:effectLst/>
                  <a:uLnTx/>
                  <a:uFillTx/>
                  <a:latin typeface="+mn-lt"/>
                  <a:ea typeface="+mn-ea"/>
                  <a:cs typeface="+mn-cs"/>
                </a:rPr>
                <a:t>PEOP</a:t>
              </a:r>
              <a:r>
                <a:rPr kumimoji="0" lang="en-US" sz="882" b="1" i="0" u="none" strike="noStrike" kern="1200" spc="0" normalizeH="0" baseline="0" noProof="0">
                  <a:ln>
                    <a:noFill/>
                  </a:ln>
                  <a:solidFill>
                    <a:srgbClr val="CAAD62"/>
                  </a:solidFill>
                  <a:effectLst/>
                  <a:uLnTx/>
                  <a:uFillTx/>
                  <a:latin typeface="+mn-lt"/>
                  <a:ea typeface="+mn-ea"/>
                  <a:cs typeface="+mn-cs"/>
                </a:rPr>
                <a:t>LE          PRECISION          </a:t>
              </a:r>
              <a:r>
                <a:rPr lang="en-US" sz="882" b="1">
                  <a:solidFill>
                    <a:srgbClr val="CAAD62"/>
                  </a:solidFill>
                </a:rPr>
                <a:t>P</a:t>
              </a:r>
              <a:r>
                <a:rPr kumimoji="0" lang="en-US" sz="882" b="1" i="0" u="none" strike="noStrike" kern="1200" spc="0" normalizeH="0" baseline="0" noProof="0">
                  <a:ln>
                    <a:noFill/>
                  </a:ln>
                  <a:solidFill>
                    <a:srgbClr val="CAAD62"/>
                  </a:solidFill>
                  <a:effectLst/>
                  <a:uLnTx/>
                  <a:uFillTx/>
                  <a:latin typeface="+mn-lt"/>
                  <a:ea typeface="+mn-ea"/>
                  <a:cs typeface="+mn-cs"/>
                </a:rPr>
                <a:t>OSTURE          PARTNERSHIPS</a:t>
              </a:r>
              <a:endParaRPr lang="en-US" sz="882">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7628052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126428" y="716954"/>
            <a:ext cx="3739939" cy="376798"/>
          </a:xfrm>
          <a:prstGeom prst="rect">
            <a:avLst/>
          </a:prstGeom>
        </p:spPr>
        <p:txBody>
          <a:bodyPr/>
          <a:lstStyle>
            <a:lvl1pPr marL="0" indent="0" algn="r">
              <a:buNone/>
              <a:defRPr sz="971">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149560" y="276597"/>
            <a:ext cx="6716806" cy="376799"/>
          </a:xfrm>
          <a:prstGeom prst="rect">
            <a:avLst/>
          </a:prstGeom>
        </p:spPr>
        <p:txBody>
          <a:bodyPr/>
          <a:lstStyle>
            <a:lvl1pPr algn="r">
              <a:defRPr sz="1941"/>
            </a:lvl1pPr>
          </a:lstStyle>
          <a:p>
            <a:r>
              <a:rPr lang="en-US"/>
              <a:t>Click to edit Master title style</a:t>
            </a:r>
          </a:p>
        </p:txBody>
      </p:sp>
      <p:sp>
        <p:nvSpPr>
          <p:cNvPr id="13" name="Rectangle 12">
            <a:extLst>
              <a:ext uri="{FF2B5EF4-FFF2-40B4-BE49-F238E27FC236}">
                <a16:creationId xmlns:a16="http://schemas.microsoft.com/office/drawing/2014/main" id="{92478774-2AB7-7AEC-4EA9-4DA66B5AB146}"/>
              </a:ext>
            </a:extLst>
          </p:cNvPr>
          <p:cNvSpPr>
            <a:spLocks noGrp="1" noRot="1" noMove="1" noResize="1" noEditPoints="1" noAdjustHandles="1" noChangeArrowheads="1" noChangeShapeType="1"/>
          </p:cNvSpPr>
          <p:nvPr userDrawn="1"/>
        </p:nvSpPr>
        <p:spPr>
          <a:xfrm>
            <a:off x="4312433" y="79582"/>
            <a:ext cx="488775" cy="158864"/>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02589" rtl="0" eaLnBrk="1" fontAlgn="auto" latinLnBrk="0" hangingPunct="1">
              <a:lnSpc>
                <a:spcPct val="100000"/>
              </a:lnSpc>
              <a:spcBef>
                <a:spcPts val="0"/>
              </a:spcBef>
              <a:spcAft>
                <a:spcPts val="0"/>
              </a:spcAft>
              <a:buClrTx/>
              <a:buSzTx/>
              <a:buFontTx/>
              <a:buNone/>
              <a:tabLst/>
              <a:defRPr/>
            </a:pPr>
            <a:r>
              <a:rPr kumimoji="0" lang="en-US" sz="860"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6236103" y="6437746"/>
            <a:ext cx="2707063" cy="365592"/>
          </a:xfrm>
          <a:prstGeom prst="rect">
            <a:avLst/>
          </a:prstGeom>
        </p:spPr>
        <p:txBody>
          <a:bodyPr vert="horz" lIns="91440" tIns="45720" rIns="91440" bIns="45720" rtlCol="0" anchor="ctr"/>
          <a:lstStyle>
            <a:lvl1pPr algn="r">
              <a:defRPr sz="1059">
                <a:solidFill>
                  <a:srgbClr val="C9AD62"/>
                </a:solidFill>
                <a:latin typeface="Raleway Black" pitchFamily="2" charset="0"/>
              </a:defRPr>
            </a:lvl1pPr>
          </a:lstStyle>
          <a:p>
            <a:fld id="{165700FE-BCEC-4E84-BA78-D55E132666CC}" type="slidenum">
              <a:rPr lang="en-US" sz="882" smtClean="0"/>
              <a:pPr/>
              <a:t>‹#›</a:t>
            </a:fld>
            <a:r>
              <a:rPr lang="en-US"/>
              <a:t> of xx</a:t>
            </a:r>
          </a:p>
        </p:txBody>
      </p:sp>
      <p:grpSp>
        <p:nvGrpSpPr>
          <p:cNvPr id="17" name="Group 16">
            <a:extLst>
              <a:ext uri="{FF2B5EF4-FFF2-40B4-BE49-F238E27FC236}">
                <a16:creationId xmlns:a16="http://schemas.microsoft.com/office/drawing/2014/main" id="{20B68FA1-92E3-8462-AAC1-112F1EA85906}"/>
              </a:ext>
            </a:extLst>
          </p:cNvPr>
          <p:cNvGrpSpPr>
            <a:grpSpLocks noGrp="1" noUngrp="1" noRot="1" noMove="1" noResize="1"/>
          </p:cNvGrpSpPr>
          <p:nvPr userDrawn="1"/>
        </p:nvGrpSpPr>
        <p:grpSpPr>
          <a:xfrm>
            <a:off x="137091" y="6396426"/>
            <a:ext cx="5398821" cy="408471"/>
            <a:chOff x="155370" y="7249274"/>
            <a:chExt cx="6118664" cy="462933"/>
          </a:xfrm>
        </p:grpSpPr>
        <p:sp>
          <p:nvSpPr>
            <p:cNvPr id="12" name="Rectangle 11">
              <a:extLst>
                <a:ext uri="{FF2B5EF4-FFF2-40B4-BE49-F238E27FC236}">
                  <a16:creationId xmlns:a16="http://schemas.microsoft.com/office/drawing/2014/main" id="{1CFE9A48-BFDE-B1A1-EC0B-ADDE27BCB510}"/>
                </a:ext>
              </a:extLst>
            </p:cNvPr>
            <p:cNvSpPr>
              <a:spLocks noGrp="1" noRot="1" noMove="1" noResize="1" noEditPoints="1" noAdjustHandles="1" noChangeArrowheads="1" noChangeShapeType="1"/>
            </p:cNvSpPr>
            <p:nvPr userDrawn="1"/>
          </p:nvSpPr>
          <p:spPr>
            <a:xfrm>
              <a:off x="4887423" y="7249274"/>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02589" rtl="0" eaLnBrk="1" fontAlgn="auto" latinLnBrk="0" hangingPunct="1">
                <a:lnSpc>
                  <a:spcPct val="100000"/>
                </a:lnSpc>
                <a:spcBef>
                  <a:spcPts val="0"/>
                </a:spcBef>
                <a:spcAft>
                  <a:spcPts val="0"/>
                </a:spcAft>
                <a:buClrTx/>
                <a:buSzTx/>
                <a:buFontTx/>
                <a:buNone/>
                <a:tabLst/>
                <a:defRPr/>
              </a:pPr>
              <a:r>
                <a:rPr kumimoji="0" lang="en-US" sz="860"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66334"/>
            </a:xfrm>
            <a:prstGeom prst="rect">
              <a:avLst/>
            </a:prstGeom>
            <a:noFill/>
          </p:spPr>
          <p:txBody>
            <a:bodyPr wrap="square" rtlCol="0">
              <a:spAutoFit/>
            </a:bodyPr>
            <a:lstStyle/>
            <a:p>
              <a:pPr marL="0" marR="0" lvl="0" indent="0" algn="ctr" defTabSz="403453" rtl="0" eaLnBrk="1" fontAlgn="auto" latinLnBrk="0" hangingPunct="1">
                <a:lnSpc>
                  <a:spcPct val="100000"/>
                </a:lnSpc>
                <a:spcBef>
                  <a:spcPts val="0"/>
                </a:spcBef>
                <a:spcAft>
                  <a:spcPts val="0"/>
                </a:spcAft>
                <a:buClrTx/>
                <a:buSzTx/>
                <a:buFontTx/>
                <a:buNone/>
                <a:tabLst/>
                <a:defRPr/>
              </a:pPr>
              <a:r>
                <a:rPr kumimoji="0" lang="en-US" sz="927" b="1" i="0" u="none" strike="noStrike" kern="1200" cap="all" spc="0" normalizeH="0" baseline="0" noProof="0">
                  <a:ln>
                    <a:noFill/>
                  </a:ln>
                  <a:solidFill>
                    <a:schemeClr val="bg1"/>
                  </a:solidFill>
                  <a:effectLst/>
                  <a:uLnTx/>
                  <a:uFillTx/>
                  <a:latin typeface="+mn-lt"/>
                  <a:ea typeface="+mn-ea"/>
                  <a:cs typeface="+mn-cs"/>
                </a:rPr>
                <a:t>Warfighter Always</a:t>
              </a:r>
              <a:endParaRPr lang="en-US" sz="927">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4"/>
              <a:ext cx="4216837" cy="258486"/>
            </a:xfrm>
            <a:prstGeom prst="rect">
              <a:avLst/>
            </a:prstGeom>
            <a:noFill/>
          </p:spPr>
          <p:txBody>
            <a:bodyPr wrap="square" rtlCol="0">
              <a:spAutoFit/>
            </a:bodyPr>
            <a:lstStyle/>
            <a:p>
              <a:pPr marL="0" marR="0" lvl="0" indent="0" defTabSz="403453" rtl="0" eaLnBrk="1" fontAlgn="auto" latinLnBrk="0" hangingPunct="1">
                <a:lnSpc>
                  <a:spcPct val="100000"/>
                </a:lnSpc>
                <a:spcBef>
                  <a:spcPts val="0"/>
                </a:spcBef>
                <a:spcAft>
                  <a:spcPts val="0"/>
                </a:spcAft>
                <a:buClrTx/>
                <a:buSzTx/>
                <a:buFontTx/>
                <a:buNone/>
                <a:tabLst/>
                <a:defRPr/>
              </a:pPr>
              <a:r>
                <a:rPr kumimoji="0" lang="en-US" sz="882" b="1" i="0" u="none" strike="noStrike" kern="1200" spc="0" normalizeH="0" baseline="0" noProof="0">
                  <a:ln>
                    <a:noFill/>
                  </a:ln>
                  <a:solidFill>
                    <a:srgbClr val="C9AD62"/>
                  </a:solidFill>
                  <a:effectLst/>
                  <a:uLnTx/>
                  <a:uFillTx/>
                  <a:latin typeface="+mn-lt"/>
                  <a:ea typeface="+mn-ea"/>
                  <a:cs typeface="+mn-cs"/>
                </a:rPr>
                <a:t>PEOP</a:t>
              </a:r>
              <a:r>
                <a:rPr kumimoji="0" lang="en-US" sz="882" b="1" i="0" u="none" strike="noStrike" kern="1200" spc="0" normalizeH="0" baseline="0" noProof="0">
                  <a:ln>
                    <a:noFill/>
                  </a:ln>
                  <a:solidFill>
                    <a:srgbClr val="CAAD62"/>
                  </a:solidFill>
                  <a:effectLst/>
                  <a:uLnTx/>
                  <a:uFillTx/>
                  <a:latin typeface="+mn-lt"/>
                  <a:ea typeface="+mn-ea"/>
                  <a:cs typeface="+mn-cs"/>
                </a:rPr>
                <a:t>LE          PRECISION          </a:t>
              </a:r>
              <a:r>
                <a:rPr lang="en-US" sz="882" b="1">
                  <a:solidFill>
                    <a:srgbClr val="CAAD62"/>
                  </a:solidFill>
                </a:rPr>
                <a:t>P</a:t>
              </a:r>
              <a:r>
                <a:rPr kumimoji="0" lang="en-US" sz="882" b="1" i="0" u="none" strike="noStrike" kern="1200" spc="0" normalizeH="0" baseline="0" noProof="0">
                  <a:ln>
                    <a:noFill/>
                  </a:ln>
                  <a:solidFill>
                    <a:srgbClr val="CAAD62"/>
                  </a:solidFill>
                  <a:effectLst/>
                  <a:uLnTx/>
                  <a:uFillTx/>
                  <a:latin typeface="+mn-lt"/>
                  <a:ea typeface="+mn-ea"/>
                  <a:cs typeface="+mn-cs"/>
                </a:rPr>
                <a:t>OSTURE          PARTNERSHIPS</a:t>
              </a:r>
              <a:endParaRPr lang="en-US" sz="882">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grpSp>
    </p:spTree>
    <p:extLst>
      <p:ext uri="{BB962C8B-B14F-4D97-AF65-F5344CB8AC3E}">
        <p14:creationId xmlns:p14="http://schemas.microsoft.com/office/powerpoint/2010/main" val="456039850"/>
      </p:ext>
    </p:extLst>
  </p:cSld>
  <p:clrMapOvr>
    <a:masterClrMapping/>
  </p:clrMapOvr>
  <p:extLst>
    <p:ext uri="{DCECCB84-F9BA-43D5-87BE-67443E8EF086}">
      <p15:sldGuideLst xmlns:p15="http://schemas.microsoft.com/office/powerpoint/2012/main">
        <p15:guide id="2" pos="3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071135" y="1685167"/>
            <a:ext cx="3001731" cy="3679343"/>
          </a:xfrm>
          <a:prstGeom prst="rect">
            <a:avLst/>
          </a:prstGeom>
        </p:spPr>
      </p:pic>
    </p:spTree>
    <p:extLst>
      <p:ext uri="{BB962C8B-B14F-4D97-AF65-F5344CB8AC3E}">
        <p14:creationId xmlns:p14="http://schemas.microsoft.com/office/powerpoint/2010/main" val="231704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071135" y="1685167"/>
            <a:ext cx="3001731" cy="3679343"/>
          </a:xfrm>
          <a:prstGeom prst="rect">
            <a:avLst/>
          </a:prstGeom>
        </p:spPr>
      </p:pic>
    </p:spTree>
    <p:extLst>
      <p:ext uri="{BB962C8B-B14F-4D97-AF65-F5344CB8AC3E}">
        <p14:creationId xmlns:p14="http://schemas.microsoft.com/office/powerpoint/2010/main" val="950742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4" name="TextBox 3"/>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dirty="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dirty="0">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dirty="0">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397849481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endParaRPr lang="en-US" dirty="0"/>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dirty="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mn-lt"/>
                <a:ea typeface="+mn-ea"/>
                <a:cs typeface="+mn-cs"/>
              </a:rPr>
              <a:t>Warfighter Always</a:t>
            </a:r>
            <a:endParaRPr lang="en-US" sz="1200" dirty="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6453"/>
            <a:ext cx="5486400" cy="914400"/>
          </a:xfrm>
          <a:prstGeom prst="rect">
            <a:avLst/>
          </a:prstGeom>
        </p:spPr>
        <p:txBody>
          <a:bodyPr vert="horz" lIns="91440" tIns="45720" rIns="91440" bIns="45720" rtlCol="0" anchor="t" anchorCtr="0">
            <a:normAutofit/>
          </a:bodyPr>
          <a:lstStyle/>
          <a:p>
            <a:r>
              <a:rPr lang="en-US" dirty="0"/>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dirty="0"/>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451"/>
            <a:ext cx="9144000" cy="5143099"/>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557276"/>
            <a:ext cx="9134264" cy="5113191"/>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6" name="Picture 5">
            <a:extLst>
              <a:ext uri="{FF2B5EF4-FFF2-40B4-BE49-F238E27FC236}">
                <a16:creationId xmlns:a16="http://schemas.microsoft.com/office/drawing/2014/main" id="{9B99B57A-977E-57DC-83A5-0643185043CA}"/>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36" y="-16136"/>
            <a:ext cx="9153736" cy="6874136"/>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963867" y="600165"/>
            <a:ext cx="1586737" cy="776242"/>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784879627"/>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ctr" defTabSz="914446"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35"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1"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504"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727"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5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5"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1" algn="l" defTabSz="914446" rtl="0" eaLnBrk="1" latinLnBrk="0" hangingPunct="1">
        <a:defRPr sz="1800" kern="1200">
          <a:solidFill>
            <a:schemeClr val="tx1"/>
          </a:solidFill>
          <a:latin typeface="+mn-lt"/>
          <a:ea typeface="+mn-ea"/>
          <a:cs typeface="+mn-cs"/>
        </a:defRPr>
      </a:lvl8pPr>
      <a:lvl9pPr marL="3657784"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p15:clr>
            <a:srgbClr val="F26B43"/>
          </p15:clr>
        </p15:guide>
        <p15:guide id="2" pos="32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473891"/>
            <a:ext cx="9144000" cy="822960"/>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7788" y="-11097"/>
            <a:ext cx="9151300" cy="1230084"/>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6461974"/>
            <a:ext cx="9153631" cy="415522"/>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457200" y="430284"/>
            <a:ext cx="1564518" cy="758437"/>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359888965"/>
      </p:ext>
    </p:extLst>
  </p:cSld>
  <p:clrMap bg1="lt1" tx1="dk1" bg2="lt2" tx2="dk2" accent1="accent1" accent2="accent2" accent3="accent3" accent4="accent4" accent5="accent5" accent6="accent6" hlink="hlink" folHlink="folHlink"/>
  <p:sldLayoutIdLst>
    <p:sldLayoutId id="2147483729" r:id="rId1"/>
    <p:sldLayoutId id="2147483730" r:id="rId2"/>
  </p:sldLayoutIdLst>
  <p:hf hdr="0" ftr="0" dt="0"/>
  <p:txStyles>
    <p:titleStyle>
      <a:lvl1pPr algn="ctr" defTabSz="914446" rtl="0" eaLnBrk="1" latinLnBrk="0" hangingPunct="1">
        <a:lnSpc>
          <a:spcPct val="100000"/>
        </a:lnSpc>
        <a:spcBef>
          <a:spcPct val="0"/>
        </a:spcBef>
        <a:buNone/>
        <a:defRPr sz="2400" b="1" kern="1200">
          <a:solidFill>
            <a:srgbClr val="C9AD62"/>
          </a:solidFill>
          <a:latin typeface="+mj-lt"/>
          <a:ea typeface="+mj-ea"/>
          <a:cs typeface="+mj-cs"/>
        </a:defRPr>
      </a:lvl1pPr>
    </p:titleStyle>
    <p:bodyStyle>
      <a:lvl1pPr marL="228611" indent="-228611" algn="l" defTabSz="914446" rtl="0" eaLnBrk="1" latinLnBrk="0" hangingPunct="1">
        <a:lnSpc>
          <a:spcPct val="90000"/>
        </a:lnSpc>
        <a:spcBef>
          <a:spcPts val="1200"/>
        </a:spcBef>
        <a:spcAft>
          <a:spcPts val="0"/>
        </a:spcAft>
        <a:buFont typeface="Arial" panose="020B0604020202020204" pitchFamily="34" charset="0"/>
        <a:buChar char="•"/>
        <a:defRPr sz="2400" kern="1200">
          <a:solidFill>
            <a:srgbClr val="171610"/>
          </a:solidFill>
          <a:latin typeface="+mn-lt"/>
          <a:ea typeface="+mn-ea"/>
          <a:cs typeface="+mn-cs"/>
        </a:defRPr>
      </a:lvl1pPr>
      <a:lvl2pPr marL="685835" indent="-228611" algn="l" defTabSz="914446" rtl="0" eaLnBrk="1" latinLnBrk="0" hangingPunct="1">
        <a:lnSpc>
          <a:spcPct val="90000"/>
        </a:lnSpc>
        <a:spcBef>
          <a:spcPts val="600"/>
        </a:spcBef>
        <a:spcAft>
          <a:spcPts val="0"/>
        </a:spcAft>
        <a:buFont typeface="Courier New" panose="02070309020205020404" pitchFamily="49" charset="0"/>
        <a:buChar char="o"/>
        <a:defRPr sz="2200" kern="1200">
          <a:solidFill>
            <a:srgbClr val="171610"/>
          </a:solidFill>
          <a:latin typeface="+mn-lt"/>
          <a:ea typeface="+mn-ea"/>
          <a:cs typeface="+mn-cs"/>
        </a:defRPr>
      </a:lvl2pPr>
      <a:lvl3pPr marL="1143057" indent="-228611" algn="l" defTabSz="914446" rtl="0" eaLnBrk="1" latinLnBrk="0" hangingPunct="1">
        <a:lnSpc>
          <a:spcPct val="90000"/>
        </a:lnSpc>
        <a:spcBef>
          <a:spcPts val="600"/>
        </a:spcBef>
        <a:spcAft>
          <a:spcPts val="0"/>
        </a:spcAft>
        <a:buFont typeface="Wingdings" panose="05000000000000000000" pitchFamily="2" charset="2"/>
        <a:buChar char="§"/>
        <a:defRPr sz="2000" kern="1200">
          <a:solidFill>
            <a:srgbClr val="171610"/>
          </a:solidFill>
          <a:latin typeface="+mn-lt"/>
          <a:ea typeface="+mn-ea"/>
          <a:cs typeface="+mn-cs"/>
        </a:defRPr>
      </a:lvl3pPr>
      <a:lvl4pPr marL="1600281" indent="-228611" algn="l" defTabSz="914446" rtl="0" eaLnBrk="1" latinLnBrk="0" hangingPunct="1">
        <a:lnSpc>
          <a:spcPct val="90000"/>
        </a:lnSpc>
        <a:spcBef>
          <a:spcPts val="600"/>
        </a:spcBef>
        <a:spcAft>
          <a:spcPts val="0"/>
        </a:spcAft>
        <a:buFont typeface="Arial" panose="020B0604020202020204" pitchFamily="34" charset="0"/>
        <a:buChar char="–"/>
        <a:defRPr sz="1800" kern="1200">
          <a:solidFill>
            <a:srgbClr val="171610"/>
          </a:solidFill>
          <a:latin typeface="+mn-lt"/>
          <a:ea typeface="+mn-ea"/>
          <a:cs typeface="+mn-cs"/>
        </a:defRPr>
      </a:lvl4pPr>
      <a:lvl5pPr marL="2057504" indent="-228611" algn="l" defTabSz="914446" rtl="0" eaLnBrk="1" latinLnBrk="0" hangingPunct="1">
        <a:lnSpc>
          <a:spcPct val="90000"/>
        </a:lnSpc>
        <a:spcBef>
          <a:spcPts val="600"/>
        </a:spcBef>
        <a:spcAft>
          <a:spcPts val="0"/>
        </a:spcAft>
        <a:buFont typeface="Arial" panose="020B0604020202020204" pitchFamily="34" charset="0"/>
        <a:buChar char="•"/>
        <a:defRPr sz="1600" kern="1200">
          <a:solidFill>
            <a:srgbClr val="171610"/>
          </a:solidFill>
          <a:latin typeface="+mn-lt"/>
          <a:ea typeface="+mn-ea"/>
          <a:cs typeface="+mn-cs"/>
        </a:defRPr>
      </a:lvl5pPr>
      <a:lvl6pPr marL="2514727"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5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5"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1" algn="l" defTabSz="914446" rtl="0" eaLnBrk="1" latinLnBrk="0" hangingPunct="1">
        <a:defRPr sz="1800" kern="1200">
          <a:solidFill>
            <a:schemeClr val="tx1"/>
          </a:solidFill>
          <a:latin typeface="+mn-lt"/>
          <a:ea typeface="+mn-ea"/>
          <a:cs typeface="+mn-cs"/>
        </a:defRPr>
      </a:lvl8pPr>
      <a:lvl9pPr marL="3657784"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277884"/>
            <a:ext cx="9144000" cy="6355828"/>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9631" y="6461974"/>
            <a:ext cx="9163264" cy="415522"/>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9631" y="-26894"/>
            <a:ext cx="9163263" cy="415524"/>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3608089" y="6569888"/>
            <a:ext cx="1927824" cy="235001"/>
          </a:xfrm>
          <a:prstGeom prst="rect">
            <a:avLst/>
          </a:prstGeom>
          <a:noFill/>
        </p:spPr>
        <p:txBody>
          <a:bodyPr wrap="square" rtlCol="0">
            <a:spAutoFit/>
          </a:bodyPr>
          <a:lstStyle/>
          <a:p>
            <a:pPr marL="0" marR="0" lvl="0" indent="0" algn="ctr" defTabSz="403453" rtl="0" eaLnBrk="1" fontAlgn="auto" latinLnBrk="0" hangingPunct="1">
              <a:lnSpc>
                <a:spcPct val="100000"/>
              </a:lnSpc>
              <a:spcBef>
                <a:spcPts val="0"/>
              </a:spcBef>
              <a:spcAft>
                <a:spcPts val="0"/>
              </a:spcAft>
              <a:buClrTx/>
              <a:buSzTx/>
              <a:buFontTx/>
              <a:buNone/>
              <a:tabLst/>
              <a:defRPr/>
            </a:pPr>
            <a:r>
              <a:rPr kumimoji="0" lang="en-US" sz="927" b="1" i="0" u="none" strike="noStrike" kern="1200" cap="all" spc="0" normalizeH="0" baseline="0" noProof="0" dirty="0">
                <a:ln>
                  <a:noFill/>
                </a:ln>
                <a:solidFill>
                  <a:schemeClr val="bg1"/>
                </a:solidFill>
                <a:effectLst/>
                <a:uLnTx/>
                <a:uFillTx/>
                <a:latin typeface="+mn-lt"/>
                <a:ea typeface="+mn-ea"/>
                <a:cs typeface="+mn-cs"/>
              </a:rPr>
              <a:t>Warfighter Always</a:t>
            </a:r>
            <a:endParaRPr lang="en-US" sz="927"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37091" y="6576611"/>
            <a:ext cx="3720738" cy="228076"/>
          </a:xfrm>
          <a:prstGeom prst="rect">
            <a:avLst/>
          </a:prstGeom>
          <a:noFill/>
        </p:spPr>
        <p:txBody>
          <a:bodyPr wrap="square" rtlCol="0">
            <a:spAutoFit/>
          </a:bodyPr>
          <a:lstStyle/>
          <a:p>
            <a:pPr marL="0" marR="0" lvl="0" indent="0" defTabSz="403453" rtl="0" eaLnBrk="1" fontAlgn="auto" latinLnBrk="0" hangingPunct="1">
              <a:lnSpc>
                <a:spcPct val="100000"/>
              </a:lnSpc>
              <a:spcBef>
                <a:spcPts val="0"/>
              </a:spcBef>
              <a:spcAft>
                <a:spcPts val="0"/>
              </a:spcAft>
              <a:buClrTx/>
              <a:buSzTx/>
              <a:buFontTx/>
              <a:buNone/>
              <a:tabLst/>
              <a:defRPr/>
            </a:pPr>
            <a:r>
              <a:rPr kumimoji="0" lang="en-US" sz="882" b="1" i="0" u="none" strike="noStrike" kern="1200" spc="0" normalizeH="0" baseline="0" noProof="0" dirty="0">
                <a:ln>
                  <a:noFill/>
                </a:ln>
                <a:solidFill>
                  <a:srgbClr val="C9AD62"/>
                </a:solidFill>
                <a:effectLst/>
                <a:uLnTx/>
                <a:uFillTx/>
                <a:latin typeface="+mn-lt"/>
                <a:ea typeface="+mn-ea"/>
                <a:cs typeface="+mn-cs"/>
              </a:rPr>
              <a:t>PEOP</a:t>
            </a:r>
            <a:r>
              <a:rPr kumimoji="0" lang="en-US" sz="882" b="1" i="0" u="none" strike="noStrike" kern="1200" spc="0" normalizeH="0" baseline="0" noProof="0" dirty="0">
                <a:ln>
                  <a:noFill/>
                </a:ln>
                <a:solidFill>
                  <a:srgbClr val="CAAD62"/>
                </a:solidFill>
                <a:effectLst/>
                <a:uLnTx/>
                <a:uFillTx/>
                <a:latin typeface="+mn-lt"/>
                <a:ea typeface="+mn-ea"/>
                <a:cs typeface="+mn-cs"/>
              </a:rPr>
              <a:t>LE          PRECISION          </a:t>
            </a:r>
            <a:r>
              <a:rPr lang="en-US" sz="882" b="1" dirty="0">
                <a:solidFill>
                  <a:srgbClr val="CAAD62"/>
                </a:solidFill>
              </a:rPr>
              <a:t>P</a:t>
            </a:r>
            <a:r>
              <a:rPr kumimoji="0" lang="en-US" sz="882" b="1" i="0" u="none" strike="noStrike" kern="1200" spc="0" normalizeH="0" baseline="0" noProof="0" dirty="0">
                <a:ln>
                  <a:noFill/>
                </a:ln>
                <a:solidFill>
                  <a:srgbClr val="CAAD62"/>
                </a:solidFill>
                <a:effectLst/>
                <a:uLnTx/>
                <a:uFillTx/>
                <a:latin typeface="+mn-lt"/>
                <a:ea typeface="+mn-ea"/>
                <a:cs typeface="+mn-cs"/>
              </a:rPr>
              <a:t>OSTURE          PARTNERSHIPS</a:t>
            </a:r>
            <a:endParaRPr lang="en-US" sz="882"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765029" y="6621595"/>
            <a:ext cx="119934" cy="119934"/>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684124" y="6621595"/>
            <a:ext cx="119934" cy="119934"/>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529172" y="6621595"/>
            <a:ext cx="119934" cy="119934"/>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1399592177"/>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ctr" defTabSz="914446"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11" indent="-228611" algn="l" defTabSz="914446"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35" indent="-228611" algn="l" defTabSz="914446"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81" indent="-228611" algn="l" defTabSz="914446"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504" indent="-228611" algn="l" defTabSz="914446"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727"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5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5"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1" algn="l" defTabSz="914446" rtl="0" eaLnBrk="1" latinLnBrk="0" hangingPunct="1">
        <a:defRPr sz="1800" kern="1200">
          <a:solidFill>
            <a:schemeClr val="tx1"/>
          </a:solidFill>
          <a:latin typeface="+mn-lt"/>
          <a:ea typeface="+mn-ea"/>
          <a:cs typeface="+mn-cs"/>
        </a:defRPr>
      </a:lvl8pPr>
      <a:lvl9pPr marL="3657784"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prs.csd.disa.mil/nistsp.htm" TargetMode="External"/><Relationship Id="rId7" Type="http://schemas.openxmlformats.org/officeDocument/2006/relationships/hyperlink" Target="https://dodcio.defense.gov/CMMC" TargetMode="External"/><Relationship Id="rId2" Type="http://schemas.openxmlformats.org/officeDocument/2006/relationships/hyperlink" Target="https://doi.org/10.6028/NIST.SP.800-171Ar3" TargetMode="External"/><Relationship Id="rId1" Type="http://schemas.openxmlformats.org/officeDocument/2006/relationships/slideLayout" Target="../slideLayouts/slideLayout4.xml"/><Relationship Id="rId6" Type="http://schemas.openxmlformats.org/officeDocument/2006/relationships/hyperlink" Target="https://www.apexaccelerators.us/" TargetMode="External"/><Relationship Id="rId5" Type="http://schemas.openxmlformats.org/officeDocument/2006/relationships/hyperlink" Target="https://www.projectspectrum.io/" TargetMode="External"/><Relationship Id="rId4" Type="http://schemas.openxmlformats.org/officeDocument/2006/relationships/hyperlink" Target="mailto:webptsmh@navy.mi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6028/NIST.SP.800-171Ar3" TargetMode="External"/><Relationship Id="rId2" Type="http://schemas.openxmlformats.org/officeDocument/2006/relationships/hyperlink" Target="https://csrc.nist.gov/pubs/sp/800/171/r3/final" TargetMode="External"/><Relationship Id="rId1" Type="http://schemas.openxmlformats.org/officeDocument/2006/relationships/slideLayout" Target="../slideLayouts/slideLayout4.xml"/><Relationship Id="rId5" Type="http://schemas.openxmlformats.org/officeDocument/2006/relationships/hyperlink" Target="https://www.sprs.csd.disa.mil/nistsp.htm" TargetMode="External"/><Relationship Id="rId4" Type="http://schemas.openxmlformats.org/officeDocument/2006/relationships/hyperlink" Target="https://piee.eb.mi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regulations.gov/document/DOD-2023-OS-0063-000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pPr defTabSz="403433"/>
            <a:fld id="{C1305D4F-14F8-40F5-86C0-9E3EF6F96AEC}" type="slidenum">
              <a:rPr lang="en-US" sz="1588">
                <a:solidFill>
                  <a:prstClr val="black"/>
                </a:solidFill>
                <a:latin typeface="Arial" panose="020B0604020202020204"/>
              </a:rPr>
              <a:pPr defTabSz="403433"/>
              <a:t>1</a:t>
            </a:fld>
            <a:endParaRPr lang="en-US" sz="1588">
              <a:solidFill>
                <a:prstClr val="black"/>
              </a:solidFill>
              <a:latin typeface="Arial" panose="020B0604020202020204"/>
            </a:endParaRPr>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442761" y="1442421"/>
            <a:ext cx="4610502" cy="576905"/>
          </a:xfrm>
          <a:prstGeom prst="rect">
            <a:avLst/>
          </a:prstGeom>
          <a:noFill/>
          <a:effectLst/>
        </p:spPr>
        <p:txBody>
          <a:bodyPr lIns="80682" tIns="40341" rIns="80682" bIns="40341"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03433"/>
            <a:r>
              <a:rPr lang="en-US" sz="2000" b="1" dirty="0">
                <a:solidFill>
                  <a:prstClr val="black"/>
                </a:solidFill>
                <a:latin typeface="Arial" panose="020B0604020202020204"/>
                <a:cs typeface="Arial"/>
              </a:rPr>
              <a:t>Cybersecurity Maturity Model Certification (CMMC) Program</a:t>
            </a:r>
            <a:r>
              <a:rPr lang="en-US" sz="2118" b="1" dirty="0">
                <a:solidFill>
                  <a:prstClr val="black"/>
                </a:solidFill>
                <a:latin typeface="Arial" panose="020B0604020202020204"/>
                <a:cs typeface="Arial"/>
              </a:rPr>
              <a:t>​</a:t>
            </a:r>
          </a:p>
        </p:txBody>
      </p:sp>
      <p:sp>
        <p:nvSpPr>
          <p:cNvPr id="6" name="TextBox 4">
            <a:extLst>
              <a:ext uri="{FF2B5EF4-FFF2-40B4-BE49-F238E27FC236}">
                <a16:creationId xmlns:a16="http://schemas.microsoft.com/office/drawing/2014/main" id="{505E9E10-2580-A1DE-A321-EF1A2B852E7E}"/>
              </a:ext>
            </a:extLst>
          </p:cNvPr>
          <p:cNvSpPr txBox="1"/>
          <p:nvPr/>
        </p:nvSpPr>
        <p:spPr>
          <a:xfrm>
            <a:off x="442760" y="2184162"/>
            <a:ext cx="3018464" cy="512357"/>
          </a:xfrm>
          <a:prstGeom prst="rect">
            <a:avLst/>
          </a:prstGeom>
          <a:noFill/>
        </p:spPr>
        <p:txBody>
          <a:bodyPr wrap="square" lIns="80682" tIns="40341" rIns="80682" bIns="40341"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03433"/>
            <a:r>
              <a:rPr lang="en-US" sz="1400" b="1" dirty="0">
                <a:solidFill>
                  <a:prstClr val="black"/>
                </a:solidFill>
                <a:latin typeface="Arial" panose="020B0604020202020204"/>
              </a:rPr>
              <a:t>Phil Peterson, Policy Analyst​</a:t>
            </a:r>
          </a:p>
          <a:p>
            <a:pPr defTabSz="403433"/>
            <a:r>
              <a:rPr lang="en-US" sz="1400" b="1" dirty="0">
                <a:solidFill>
                  <a:prstClr val="black"/>
                </a:solidFill>
                <a:latin typeface="Arial" panose="020B0604020202020204"/>
              </a:rPr>
              <a:t>October, 2024</a:t>
            </a:r>
            <a:endParaRPr lang="en-US" sz="1400" dirty="0">
              <a:solidFill>
                <a:prstClr val="black"/>
              </a:solidFill>
              <a:latin typeface="Arial" panose="020B0604020202020204"/>
            </a:endParaRP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FUTURE PROGRAM</a:t>
            </a:r>
          </a:p>
        </p:txBody>
      </p:sp>
      <p:sp>
        <p:nvSpPr>
          <p:cNvPr id="2" name="TextBox 1">
            <a:extLst>
              <a:ext uri="{FF2B5EF4-FFF2-40B4-BE49-F238E27FC236}">
                <a16:creationId xmlns:a16="http://schemas.microsoft.com/office/drawing/2014/main" id="{896759F3-EB17-315F-0F67-A8A8B78D5675}"/>
              </a:ext>
            </a:extLst>
          </p:cNvPr>
          <p:cNvSpPr txBox="1"/>
          <p:nvPr/>
        </p:nvSpPr>
        <p:spPr>
          <a:xfrm>
            <a:off x="611204" y="1597794"/>
            <a:ext cx="7921592" cy="4418454"/>
          </a:xfrm>
          <a:prstGeom prst="rect">
            <a:avLst/>
          </a:prstGeom>
          <a:noFill/>
        </p:spPr>
        <p:txBody>
          <a:bodyPr wrap="square" rtlCol="0">
            <a:spAutoFit/>
          </a:bodyPr>
          <a:lstStyle/>
          <a:p>
            <a:pPr marL="285750" indent="-285750">
              <a:lnSpc>
                <a:spcPct val="107000"/>
              </a:lnSpc>
              <a:spcBef>
                <a:spcPts val="0"/>
              </a:spcBef>
              <a:buFont typeface="Arial" panose="020B0604020202020204" pitchFamily="34" charset="0"/>
              <a:buChar char="•"/>
            </a:pPr>
            <a:r>
              <a:rPr lang="en-US" sz="2000" kern="0" dirty="0">
                <a:effectLst/>
                <a:latin typeface="Raleway" pitchFamily="2" charset="0"/>
                <a:ea typeface="Calibri" panose="020F0502020204030204" pitchFamily="34" charset="0"/>
                <a:cs typeface="Melior"/>
              </a:rPr>
              <a:t>In the future, certain CMMC levels will require contractor compliance assessments by </a:t>
            </a:r>
            <a:r>
              <a:rPr lang="en-US" sz="2000" u="sng" kern="0" dirty="0">
                <a:effectLst/>
                <a:latin typeface="Raleway" pitchFamily="2" charset="0"/>
                <a:ea typeface="Calibri" panose="020F0502020204030204" pitchFamily="34" charset="0"/>
                <a:cs typeface="Melior"/>
              </a:rPr>
              <a:t>independent</a:t>
            </a:r>
            <a:r>
              <a:rPr lang="en-US" sz="2000" kern="0" dirty="0">
                <a:effectLst/>
                <a:latin typeface="Raleway" pitchFamily="2" charset="0"/>
                <a:ea typeface="Calibri" panose="020F0502020204030204" pitchFamily="34" charset="0"/>
                <a:cs typeface="Melior"/>
              </a:rPr>
              <a:t> </a:t>
            </a:r>
            <a:r>
              <a:rPr lang="en-US" sz="2000" u="sng" kern="0" dirty="0">
                <a:effectLst/>
                <a:latin typeface="Raleway" pitchFamily="2" charset="0"/>
                <a:ea typeface="Calibri" panose="020F0502020204030204" pitchFamily="34" charset="0"/>
                <a:cs typeface="Melior"/>
              </a:rPr>
              <a:t>third-party</a:t>
            </a:r>
            <a:r>
              <a:rPr lang="en-US" sz="2000" kern="0" dirty="0">
                <a:effectLst/>
                <a:latin typeface="Raleway" pitchFamily="2" charset="0"/>
                <a:ea typeface="Calibri" panose="020F0502020204030204" pitchFamily="34" charset="0"/>
                <a:cs typeface="Melior"/>
              </a:rPr>
              <a:t> </a:t>
            </a:r>
            <a:r>
              <a:rPr lang="en-US" sz="2000" u="sng" kern="0" dirty="0">
                <a:effectLst/>
                <a:latin typeface="Raleway" pitchFamily="2" charset="0"/>
                <a:ea typeface="Calibri" panose="020F0502020204030204" pitchFamily="34" charset="0"/>
                <a:cs typeface="Melior"/>
              </a:rPr>
              <a:t>assessors</a:t>
            </a:r>
            <a:r>
              <a:rPr lang="en-US" sz="2000" kern="0" dirty="0">
                <a:effectLst/>
                <a:latin typeface="Raleway" pitchFamily="2" charset="0"/>
                <a:ea typeface="Calibri" panose="020F0502020204030204" pitchFamily="34" charset="0"/>
                <a:cs typeface="Melior"/>
              </a:rPr>
              <a:t> certified by DoD.</a:t>
            </a:r>
          </a:p>
          <a:p>
            <a:pPr marL="285750" indent="-285750">
              <a:lnSpc>
                <a:spcPct val="107000"/>
              </a:lnSpc>
              <a:spcBef>
                <a:spcPts val="0"/>
              </a:spcBef>
              <a:buFont typeface="Arial" panose="020B0604020202020204" pitchFamily="34" charset="0"/>
              <a:buChar char="•"/>
            </a:pPr>
            <a:endParaRPr lang="en-US" sz="1200" kern="0" dirty="0">
              <a:solidFill>
                <a:srgbClr val="FF33CC"/>
              </a:solidFill>
              <a:latin typeface="Raleway" pitchFamily="2" charset="0"/>
              <a:ea typeface="Calibri" panose="020F0502020204030204" pitchFamily="34" charset="0"/>
              <a:cs typeface="Melior"/>
            </a:endParaRPr>
          </a:p>
          <a:p>
            <a:pPr marL="285750" indent="-285750">
              <a:lnSpc>
                <a:spcPct val="107000"/>
              </a:lnSpc>
              <a:spcBef>
                <a:spcPts val="0"/>
              </a:spcBef>
              <a:buFont typeface="Arial" panose="020B0604020202020204" pitchFamily="34" charset="0"/>
              <a:buChar char="•"/>
            </a:pPr>
            <a:r>
              <a:rPr lang="en-US" sz="2000" u="sng" kern="0" dirty="0">
                <a:effectLst/>
                <a:latin typeface="Raleway" pitchFamily="2" charset="0"/>
                <a:ea typeface="Calibri" panose="020F0502020204030204" pitchFamily="34" charset="0"/>
                <a:cs typeface="Melior"/>
              </a:rPr>
              <a:t>Solicitations</a:t>
            </a:r>
            <a:r>
              <a:rPr lang="en-US" sz="2000" kern="0" dirty="0">
                <a:effectLst/>
                <a:latin typeface="Raleway" pitchFamily="2" charset="0"/>
                <a:ea typeface="Calibri" panose="020F0502020204030204" pitchFamily="34" charset="0"/>
                <a:cs typeface="Melior"/>
              </a:rPr>
              <a:t> for defense contracts involving the processing, storing, or transmitting of FCI or CUI on a non-Federal system will, in most cases, have a </a:t>
            </a:r>
            <a:r>
              <a:rPr lang="en-US" sz="2000" kern="0" dirty="0">
                <a:latin typeface="Raleway" pitchFamily="2" charset="0"/>
                <a:ea typeface="Calibri" panose="020F0502020204030204" pitchFamily="34" charset="0"/>
                <a:cs typeface="Melior"/>
              </a:rPr>
              <a:t>specific </a:t>
            </a:r>
            <a:r>
              <a:rPr lang="en-US" sz="2000" kern="0" dirty="0">
                <a:effectLst/>
                <a:latin typeface="Raleway" pitchFamily="2" charset="0"/>
                <a:ea typeface="Calibri" panose="020F0502020204030204" pitchFamily="34" charset="0"/>
                <a:cs typeface="Melior"/>
              </a:rPr>
              <a:t>CMMC level and assessment type requirement that a contractor must meet to be eligible for a contract award.</a:t>
            </a:r>
          </a:p>
          <a:p>
            <a:pPr marL="285750" indent="-285750">
              <a:lnSpc>
                <a:spcPct val="107000"/>
              </a:lnSpc>
              <a:spcBef>
                <a:spcPts val="0"/>
              </a:spcBef>
              <a:buFont typeface="Arial" panose="020B0604020202020204" pitchFamily="34" charset="0"/>
              <a:buChar char="•"/>
            </a:pPr>
            <a:endParaRPr lang="en-US" sz="1200" kern="0" dirty="0">
              <a:solidFill>
                <a:srgbClr val="FF33CC"/>
              </a:solidFill>
              <a:latin typeface="Raleway" pitchFamily="2" charset="0"/>
              <a:ea typeface="Calibri" panose="020F0502020204030204" pitchFamily="34" charset="0"/>
              <a:cs typeface="Melior"/>
            </a:endParaRPr>
          </a:p>
          <a:p>
            <a:pPr marL="285750" indent="-285750">
              <a:lnSpc>
                <a:spcPct val="107000"/>
              </a:lnSpc>
              <a:spcBef>
                <a:spcPts val="0"/>
              </a:spcBef>
              <a:buFont typeface="Arial" panose="020B0604020202020204" pitchFamily="34" charset="0"/>
              <a:buChar char="•"/>
            </a:pPr>
            <a:r>
              <a:rPr lang="en-US" sz="2000" kern="0" dirty="0">
                <a:effectLst/>
                <a:latin typeface="Raleway" pitchFamily="2" charset="0"/>
                <a:ea typeface="Calibri" panose="020F0502020204030204" pitchFamily="34" charset="0"/>
                <a:cs typeface="Melior"/>
              </a:rPr>
              <a:t>CMMC-related contractual processes will be addressed in DoD’s DFARS Case </a:t>
            </a:r>
            <a:r>
              <a:rPr lang="en-US" sz="2000" kern="0" dirty="0">
                <a:effectLst/>
                <a:ea typeface="Calibri" panose="020F0502020204030204" pitchFamily="34" charset="0"/>
                <a:cs typeface="Melior"/>
              </a:rPr>
              <a:t>2019–D041</a:t>
            </a:r>
            <a:r>
              <a:rPr lang="en-US" sz="2000" kern="0" dirty="0">
                <a:effectLst/>
                <a:latin typeface="Raleway" pitchFamily="2" charset="0"/>
                <a:ea typeface="Calibri" panose="020F0502020204030204" pitchFamily="34" charset="0"/>
                <a:cs typeface="Melior"/>
              </a:rPr>
              <a:t>, </a:t>
            </a:r>
            <a:r>
              <a:rPr lang="en-US" sz="2000" i="1" kern="0" dirty="0">
                <a:effectLst/>
                <a:latin typeface="Raleway" pitchFamily="2" charset="0"/>
                <a:ea typeface="Calibri" panose="020F0502020204030204" pitchFamily="34" charset="0"/>
                <a:cs typeface="Melior-Italic"/>
              </a:rPr>
              <a:t>Assessing Contractor Implementation of Cybersecurity Requirements, </a:t>
            </a:r>
            <a:r>
              <a:rPr lang="en-US" sz="2000" kern="0" dirty="0">
                <a:effectLst/>
                <a:latin typeface="Raleway" pitchFamily="2" charset="0"/>
                <a:ea typeface="Calibri" panose="020F0502020204030204" pitchFamily="34" charset="0"/>
                <a:cs typeface="Melior"/>
              </a:rPr>
              <a:t>which will be proposed by DoD in a separate rulemaking.</a:t>
            </a:r>
            <a:endParaRPr lang="en-US" sz="2000" kern="100" dirty="0">
              <a:effectLst/>
              <a:latin typeface="Ralew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87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FUTURE PROGRAM</a:t>
            </a:r>
          </a:p>
        </p:txBody>
      </p:sp>
      <p:sp>
        <p:nvSpPr>
          <p:cNvPr id="2" name="TextBox 1">
            <a:extLst>
              <a:ext uri="{FF2B5EF4-FFF2-40B4-BE49-F238E27FC236}">
                <a16:creationId xmlns:a16="http://schemas.microsoft.com/office/drawing/2014/main" id="{AD7FF00F-F518-7E6B-F459-DDD795EF48B7}"/>
              </a:ext>
            </a:extLst>
          </p:cNvPr>
          <p:cNvSpPr txBox="1"/>
          <p:nvPr/>
        </p:nvSpPr>
        <p:spPr>
          <a:xfrm>
            <a:off x="264695" y="1304879"/>
            <a:ext cx="8383604" cy="52014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latin typeface="Raleway" pitchFamily="2" charset="0"/>
              </a:rPr>
              <a:t>Proposed CMMC Contract Levels and Requirements</a:t>
            </a:r>
            <a:endParaRPr lang="en-US" sz="2000" dirty="0">
              <a:latin typeface="Raleway" pitchFamily="2" charset="0"/>
            </a:endParaRPr>
          </a:p>
          <a:p>
            <a:pPr marL="800100" lvl="1" indent="-342900">
              <a:buFont typeface="Raleway" pitchFamily="2" charset="0"/>
              <a:buChar char="−"/>
            </a:pPr>
            <a:r>
              <a:rPr lang="en-US" sz="2000" b="1" kern="0" dirty="0">
                <a:effectLst/>
                <a:latin typeface="Raleway" pitchFamily="2" charset="0"/>
                <a:ea typeface="Calibri" panose="020F0502020204030204" pitchFamily="34" charset="0"/>
                <a:cs typeface="Melior"/>
              </a:rPr>
              <a:t>Contracts/Subcontracts w/CMMC </a:t>
            </a:r>
            <a:r>
              <a:rPr lang="en-US" sz="2000" b="1" u="sng" kern="0" dirty="0">
                <a:effectLst/>
                <a:latin typeface="Raleway" pitchFamily="2" charset="0"/>
                <a:ea typeface="Calibri" panose="020F0502020204030204" pitchFamily="34" charset="0"/>
                <a:cs typeface="Melior"/>
              </a:rPr>
              <a:t>Level </a:t>
            </a:r>
            <a:r>
              <a:rPr lang="en-US" sz="2000" b="1" u="sng" kern="0" dirty="0">
                <a:effectLst/>
                <a:ea typeface="Calibri" panose="020F0502020204030204" pitchFamily="34" charset="0"/>
                <a:cs typeface="Melior"/>
              </a:rPr>
              <a:t>1</a:t>
            </a:r>
            <a:r>
              <a:rPr lang="en-US" sz="2000" b="1" kern="0" dirty="0">
                <a:effectLst/>
                <a:ea typeface="Calibri" panose="020F0502020204030204" pitchFamily="34" charset="0"/>
                <a:cs typeface="Melior"/>
              </a:rPr>
              <a:t> </a:t>
            </a:r>
            <a:r>
              <a:rPr lang="en-US" sz="2000" b="1" u="sng" kern="0" dirty="0">
                <a:effectLst/>
                <a:latin typeface="Raleway" pitchFamily="2" charset="0"/>
                <a:ea typeface="Calibri" panose="020F0502020204030204" pitchFamily="34" charset="0"/>
                <a:cs typeface="Melior"/>
              </a:rPr>
              <a:t>Self</a:t>
            </a:r>
            <a:r>
              <a:rPr lang="en-US" sz="2000" b="1" kern="0" dirty="0">
                <a:effectLst/>
                <a:latin typeface="Raleway" pitchFamily="2" charset="0"/>
                <a:ea typeface="Calibri" panose="020F0502020204030204" pitchFamily="34" charset="0"/>
                <a:cs typeface="Melior"/>
              </a:rPr>
              <a:t>-Assessment Required</a:t>
            </a:r>
          </a:p>
          <a:p>
            <a:pPr marL="800100" lvl="1" indent="-342900">
              <a:buFont typeface="Raleway" pitchFamily="2" charset="0"/>
              <a:buChar char="−"/>
            </a:pPr>
            <a:endParaRPr lang="en-US" sz="800" b="1" kern="0" dirty="0">
              <a:effectLst/>
              <a:latin typeface="Raleway" pitchFamily="2" charset="0"/>
              <a:ea typeface="Calibri" panose="020F0502020204030204" pitchFamily="34" charset="0"/>
              <a:cs typeface="Melior"/>
            </a:endParaRPr>
          </a:p>
          <a:p>
            <a:pPr marL="1257300" lvl="2" indent="-342900">
              <a:buFont typeface="Arial" panose="020B0604020202020204" pitchFamily="34" charset="0"/>
              <a:buChar char="•"/>
            </a:pPr>
            <a:r>
              <a:rPr lang="en-US" u="sng" kern="0" dirty="0">
                <a:effectLst/>
                <a:ea typeface="Calibri" panose="020F0502020204030204" pitchFamily="34" charset="0"/>
                <a:cs typeface="Melior"/>
              </a:rPr>
              <a:t>15</a:t>
            </a:r>
            <a:r>
              <a:rPr lang="en-US" kern="0" dirty="0">
                <a:effectLst/>
                <a:latin typeface="Raleway" pitchFamily="2" charset="0"/>
                <a:ea typeface="Calibri" panose="020F0502020204030204" pitchFamily="34" charset="0"/>
                <a:cs typeface="Melior"/>
              </a:rPr>
              <a:t> </a:t>
            </a:r>
            <a:r>
              <a:rPr lang="en-US" u="sng" kern="0" dirty="0">
                <a:effectLst/>
                <a:latin typeface="Raleway" pitchFamily="2" charset="0"/>
                <a:ea typeface="Calibri" panose="020F0502020204030204" pitchFamily="34" charset="0"/>
                <a:cs typeface="Melior"/>
              </a:rPr>
              <a:t>elementary</a:t>
            </a:r>
            <a:r>
              <a:rPr lang="en-US" kern="0" dirty="0">
                <a:effectLst/>
                <a:latin typeface="Raleway" pitchFamily="2" charset="0"/>
                <a:ea typeface="Calibri" panose="020F0502020204030204" pitchFamily="34" charset="0"/>
                <a:cs typeface="Melior"/>
              </a:rPr>
              <a:t> cybersecurity requirements </a:t>
            </a:r>
            <a:r>
              <a:rPr lang="en-US" kern="0" dirty="0">
                <a:latin typeface="Raleway" pitchFamily="2" charset="0"/>
                <a:ea typeface="Calibri" panose="020F0502020204030204" pitchFamily="34" charset="0"/>
                <a:cs typeface="Melior"/>
              </a:rPr>
              <a:t>(</a:t>
            </a:r>
            <a:r>
              <a:rPr lang="en-US" kern="0" dirty="0">
                <a:effectLst/>
                <a:latin typeface="Raleway" pitchFamily="2" charset="0"/>
                <a:ea typeface="Calibri" panose="020F0502020204030204" pitchFamily="34" charset="0"/>
                <a:cs typeface="Melior"/>
              </a:rPr>
              <a:t>FAR </a:t>
            </a:r>
            <a:r>
              <a:rPr lang="en-US" kern="0" dirty="0">
                <a:effectLst/>
                <a:ea typeface="Calibri" panose="020F0502020204030204" pitchFamily="34" charset="0"/>
                <a:cs typeface="Melior"/>
              </a:rPr>
              <a:t>52.204–21)</a:t>
            </a:r>
          </a:p>
          <a:p>
            <a:pPr lvl="2"/>
            <a:endParaRPr lang="en-US" sz="800" kern="0" dirty="0">
              <a:effectLst/>
              <a:ea typeface="Calibri" panose="020F0502020204030204" pitchFamily="34" charset="0"/>
              <a:cs typeface="Melior"/>
            </a:endParaRPr>
          </a:p>
          <a:p>
            <a:pPr marL="1257300" lvl="2" indent="-342900">
              <a:buFont typeface="Arial" panose="020B0604020202020204" pitchFamily="34" charset="0"/>
              <a:buChar char="•"/>
            </a:pPr>
            <a:r>
              <a:rPr lang="en-US" u="sng" kern="0" dirty="0">
                <a:effectLst/>
                <a:latin typeface="Raleway" pitchFamily="2" charset="0"/>
                <a:ea typeface="Calibri" panose="020F0502020204030204" pitchFamily="34" charset="0"/>
                <a:cs typeface="Melior"/>
              </a:rPr>
              <a:t>Annual</a:t>
            </a:r>
            <a:r>
              <a:rPr lang="en-US" kern="0" dirty="0">
                <a:effectLst/>
                <a:latin typeface="Raleway" pitchFamily="2" charset="0"/>
                <a:ea typeface="Calibri" panose="020F0502020204030204" pitchFamily="34" charset="0"/>
                <a:cs typeface="Melior"/>
              </a:rPr>
              <a:t> </a:t>
            </a:r>
            <a:r>
              <a:rPr lang="en-US" u="sng" kern="0" dirty="0">
                <a:effectLst/>
                <a:latin typeface="Raleway" pitchFamily="2" charset="0"/>
                <a:ea typeface="Calibri" panose="020F0502020204030204" pitchFamily="34" charset="0"/>
                <a:cs typeface="Melior"/>
              </a:rPr>
              <a:t>Self</a:t>
            </a:r>
            <a:r>
              <a:rPr lang="en-US" kern="0" dirty="0">
                <a:effectLst/>
                <a:latin typeface="Raleway" pitchFamily="2" charset="0"/>
                <a:ea typeface="Calibri" panose="020F0502020204030204" pitchFamily="34" charset="0"/>
                <a:cs typeface="Melior"/>
              </a:rPr>
              <a:t>-Assessment</a:t>
            </a:r>
          </a:p>
          <a:p>
            <a:pPr lvl="2"/>
            <a:endParaRPr lang="en-US" sz="800" kern="0" dirty="0">
              <a:effectLst/>
              <a:latin typeface="Raleway" pitchFamily="2" charset="0"/>
              <a:ea typeface="Calibri" panose="020F0502020204030204" pitchFamily="34" charset="0"/>
              <a:cs typeface="Melior"/>
            </a:endParaRPr>
          </a:p>
          <a:p>
            <a:pPr marL="1257300" lvl="2" indent="-342900">
              <a:buFont typeface="Arial" panose="020B0604020202020204" pitchFamily="34" charset="0"/>
              <a:buChar char="•"/>
            </a:pPr>
            <a:r>
              <a:rPr lang="en-US" u="sng" kern="0" dirty="0">
                <a:effectLst/>
                <a:latin typeface="Raleway" pitchFamily="2" charset="0"/>
                <a:ea typeface="Calibri" panose="020F0502020204030204" pitchFamily="34" charset="0"/>
                <a:cs typeface="Melior"/>
              </a:rPr>
              <a:t>Annual</a:t>
            </a:r>
            <a:r>
              <a:rPr lang="en-US" kern="0" dirty="0">
                <a:effectLst/>
                <a:latin typeface="Raleway" pitchFamily="2" charset="0"/>
                <a:ea typeface="Calibri" panose="020F0502020204030204" pitchFamily="34" charset="0"/>
                <a:cs typeface="Melior"/>
              </a:rPr>
              <a:t> Affirmation of Continuing Compliance</a:t>
            </a:r>
          </a:p>
          <a:p>
            <a:pPr marL="914400" lvl="2" indent="0">
              <a:buNone/>
            </a:pPr>
            <a:endParaRPr lang="en-US" sz="1200" u="sng" kern="0" dirty="0">
              <a:effectLst/>
              <a:latin typeface="Raleway" pitchFamily="2" charset="0"/>
              <a:ea typeface="Calibri" panose="020F0502020204030204" pitchFamily="34" charset="0"/>
              <a:cs typeface="Melior"/>
            </a:endParaRPr>
          </a:p>
          <a:p>
            <a:pPr marL="800100" lvl="1" indent="-342900">
              <a:buFontTx/>
              <a:buChar char="−"/>
            </a:pPr>
            <a:r>
              <a:rPr lang="en-US" sz="2000" b="1" kern="0" dirty="0">
                <a:effectLst/>
                <a:latin typeface="Raleway" pitchFamily="2" charset="0"/>
                <a:ea typeface="Calibri" panose="020F0502020204030204" pitchFamily="34" charset="0"/>
                <a:cs typeface="Melior"/>
              </a:rPr>
              <a:t>Contracts/Subcontracts w/CMMC </a:t>
            </a:r>
            <a:r>
              <a:rPr lang="en-US" sz="2000" b="1" u="sng" kern="0" dirty="0">
                <a:effectLst/>
                <a:latin typeface="Raleway" pitchFamily="2" charset="0"/>
                <a:ea typeface="Calibri" panose="020F0502020204030204" pitchFamily="34" charset="0"/>
                <a:cs typeface="Melior"/>
              </a:rPr>
              <a:t>Level </a:t>
            </a:r>
            <a:r>
              <a:rPr lang="en-US" sz="2000" b="1" u="sng" kern="0" dirty="0">
                <a:effectLst/>
                <a:ea typeface="Calibri" panose="020F0502020204030204" pitchFamily="34" charset="0"/>
                <a:cs typeface="Melior"/>
              </a:rPr>
              <a:t>2</a:t>
            </a:r>
            <a:r>
              <a:rPr lang="en-US" sz="2000" b="1" kern="0" dirty="0">
                <a:effectLst/>
                <a:latin typeface="Raleway" pitchFamily="2" charset="0"/>
                <a:ea typeface="Calibri" panose="020F0502020204030204" pitchFamily="34" charset="0"/>
                <a:cs typeface="Melior"/>
              </a:rPr>
              <a:t> </a:t>
            </a:r>
            <a:r>
              <a:rPr lang="en-US" sz="2000" b="1" u="sng" kern="0" dirty="0">
                <a:effectLst/>
                <a:latin typeface="Raleway" pitchFamily="2" charset="0"/>
                <a:ea typeface="Calibri" panose="020F0502020204030204" pitchFamily="34" charset="0"/>
                <a:cs typeface="Melior"/>
              </a:rPr>
              <a:t>Self</a:t>
            </a:r>
            <a:r>
              <a:rPr lang="en-US" sz="2000" b="1" kern="0" dirty="0">
                <a:effectLst/>
                <a:latin typeface="Raleway" pitchFamily="2" charset="0"/>
                <a:ea typeface="Calibri" panose="020F0502020204030204" pitchFamily="34" charset="0"/>
                <a:cs typeface="Melior"/>
              </a:rPr>
              <a:t>-Assessment Required</a:t>
            </a:r>
          </a:p>
          <a:p>
            <a:pPr marL="800100" lvl="1" indent="-342900">
              <a:buFontTx/>
              <a:buChar char="−"/>
            </a:pPr>
            <a:endParaRPr lang="en-US" sz="800" b="1" kern="0" dirty="0">
              <a:effectLst/>
              <a:latin typeface="Raleway" pitchFamily="2" charset="0"/>
              <a:ea typeface="Calibri" panose="020F0502020204030204" pitchFamily="34" charset="0"/>
              <a:cs typeface="Melior"/>
            </a:endParaRPr>
          </a:p>
          <a:p>
            <a:pPr marL="1257300" lvl="2" indent="-342900">
              <a:buFont typeface="Arial" panose="020B0604020202020204" pitchFamily="34" charset="0"/>
              <a:buChar char="•"/>
            </a:pPr>
            <a:r>
              <a:rPr lang="en-US" u="sng" kern="0" dirty="0">
                <a:effectLst/>
                <a:ea typeface="Calibri" panose="020F0502020204030204" pitchFamily="34" charset="0"/>
                <a:cs typeface="Melior"/>
              </a:rPr>
              <a:t>110</a:t>
            </a:r>
            <a:r>
              <a:rPr lang="en-US" kern="0" dirty="0">
                <a:effectLst/>
                <a:latin typeface="Raleway" pitchFamily="2" charset="0"/>
                <a:ea typeface="Calibri" panose="020F0502020204030204" pitchFamily="34" charset="0"/>
                <a:cs typeface="Melior"/>
              </a:rPr>
              <a:t> cybersecurity requirements </a:t>
            </a:r>
            <a:r>
              <a:rPr lang="en-US" kern="0" dirty="0">
                <a:latin typeface="Raleway" pitchFamily="2" charset="0"/>
                <a:ea typeface="Calibri" panose="020F0502020204030204" pitchFamily="34" charset="0"/>
                <a:cs typeface="Melior"/>
              </a:rPr>
              <a:t>(</a:t>
            </a:r>
            <a:r>
              <a:rPr lang="en-US" kern="0" dirty="0">
                <a:effectLst/>
                <a:latin typeface="Raleway" pitchFamily="2" charset="0"/>
                <a:ea typeface="Calibri" panose="020F0502020204030204" pitchFamily="34" charset="0"/>
                <a:cs typeface="Melior"/>
              </a:rPr>
              <a:t>DFARS </a:t>
            </a:r>
            <a:r>
              <a:rPr lang="en-US" kern="0" dirty="0">
                <a:effectLst/>
                <a:ea typeface="Calibri" panose="020F0502020204030204" pitchFamily="34" charset="0"/>
                <a:cs typeface="Melior"/>
              </a:rPr>
              <a:t>252.204–7012)</a:t>
            </a:r>
          </a:p>
          <a:p>
            <a:pPr lvl="2"/>
            <a:endParaRPr lang="en-US" sz="800" kern="0" dirty="0">
              <a:effectLst/>
              <a:ea typeface="Calibri" panose="020F0502020204030204" pitchFamily="34" charset="0"/>
              <a:cs typeface="Melior"/>
            </a:endParaRPr>
          </a:p>
          <a:p>
            <a:pPr marL="1257300" lvl="2" indent="-342900">
              <a:buFont typeface="Arial" panose="020B0604020202020204" pitchFamily="34" charset="0"/>
              <a:buChar char="•"/>
            </a:pPr>
            <a:r>
              <a:rPr lang="en-US" kern="0" dirty="0">
                <a:effectLst/>
                <a:latin typeface="Raleway" pitchFamily="2" charset="0"/>
                <a:ea typeface="Calibri" panose="020F0502020204030204" pitchFamily="34" charset="0"/>
                <a:cs typeface="Melior"/>
              </a:rPr>
              <a:t>NIST SP </a:t>
            </a:r>
            <a:r>
              <a:rPr lang="en-US" kern="0" dirty="0">
                <a:effectLst/>
                <a:ea typeface="Calibri" panose="020F0502020204030204" pitchFamily="34" charset="0"/>
                <a:cs typeface="Melior"/>
              </a:rPr>
              <a:t>800-171</a:t>
            </a:r>
            <a:r>
              <a:rPr lang="en-US" kern="0" dirty="0">
                <a:effectLst/>
                <a:latin typeface="Raleway" pitchFamily="2" charset="0"/>
                <a:ea typeface="Calibri" panose="020F0502020204030204" pitchFamily="34" charset="0"/>
                <a:cs typeface="Melior"/>
              </a:rPr>
              <a:t>, Rev. </a:t>
            </a:r>
            <a:r>
              <a:rPr lang="en-US" kern="0" dirty="0">
                <a:effectLst/>
                <a:ea typeface="Calibri" panose="020F0502020204030204" pitchFamily="34" charset="0"/>
                <a:cs typeface="Melior"/>
              </a:rPr>
              <a:t>3</a:t>
            </a:r>
          </a:p>
          <a:p>
            <a:pPr lvl="2"/>
            <a:endParaRPr lang="en-US" sz="800" kern="0" dirty="0">
              <a:effectLst/>
              <a:ea typeface="Calibri" panose="020F0502020204030204" pitchFamily="34" charset="0"/>
              <a:cs typeface="Melior"/>
            </a:endParaRPr>
          </a:p>
          <a:p>
            <a:pPr marL="1257300" lvl="2" indent="-342900">
              <a:buFont typeface="Arial" panose="020B0604020202020204" pitchFamily="34" charset="0"/>
              <a:buChar char="•"/>
            </a:pPr>
            <a:r>
              <a:rPr lang="en-US" u="sng" kern="0" dirty="0">
                <a:latin typeface="Raleway" pitchFamily="2" charset="0"/>
                <a:ea typeface="Calibri" panose="020F0502020204030204" pitchFamily="34" charset="0"/>
                <a:cs typeface="Melior"/>
              </a:rPr>
              <a:t>Triennial</a:t>
            </a:r>
            <a:r>
              <a:rPr lang="en-US" kern="0" dirty="0">
                <a:latin typeface="Raleway" pitchFamily="2" charset="0"/>
                <a:ea typeface="Calibri" panose="020F0502020204030204" pitchFamily="34" charset="0"/>
                <a:cs typeface="Melior"/>
              </a:rPr>
              <a:t> Self-Assessment</a:t>
            </a:r>
          </a:p>
          <a:p>
            <a:pPr lvl="2"/>
            <a:endParaRPr lang="en-US" sz="800" kern="0" dirty="0">
              <a:latin typeface="Raleway" pitchFamily="2" charset="0"/>
              <a:ea typeface="Calibri" panose="020F0502020204030204" pitchFamily="34" charset="0"/>
              <a:cs typeface="Melior"/>
            </a:endParaRPr>
          </a:p>
          <a:p>
            <a:pPr marL="1257300" lvl="2" indent="-342900">
              <a:buFont typeface="Arial" panose="020B0604020202020204" pitchFamily="34" charset="0"/>
              <a:buChar char="•"/>
            </a:pPr>
            <a:r>
              <a:rPr lang="en-US" kern="0" dirty="0">
                <a:latin typeface="Raleway" pitchFamily="2" charset="0"/>
                <a:ea typeface="Calibri" panose="020F0502020204030204" pitchFamily="34" charset="0"/>
                <a:cs typeface="Melior"/>
              </a:rPr>
              <a:t>Affirmation of Continuing Compliance when assessment is completed and annually thereafter</a:t>
            </a:r>
            <a:endParaRPr lang="en-US" u="sng" kern="0" dirty="0">
              <a:effectLst/>
              <a:latin typeface="Raleway" pitchFamily="2" charset="0"/>
              <a:ea typeface="Calibri" panose="020F0502020204030204" pitchFamily="34" charset="0"/>
              <a:cs typeface="Melior"/>
            </a:endParaRPr>
          </a:p>
        </p:txBody>
      </p:sp>
    </p:spTree>
    <p:extLst>
      <p:ext uri="{BB962C8B-B14F-4D97-AF65-F5344CB8AC3E}">
        <p14:creationId xmlns:p14="http://schemas.microsoft.com/office/powerpoint/2010/main" val="301677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FUTURE PROGRAM</a:t>
            </a:r>
          </a:p>
        </p:txBody>
      </p:sp>
      <p:sp>
        <p:nvSpPr>
          <p:cNvPr id="2" name="TextBox 1">
            <a:extLst>
              <a:ext uri="{FF2B5EF4-FFF2-40B4-BE49-F238E27FC236}">
                <a16:creationId xmlns:a16="http://schemas.microsoft.com/office/drawing/2014/main" id="{4F2FE779-C8D4-5AFD-D1D3-0C67EF80C411}"/>
              </a:ext>
            </a:extLst>
          </p:cNvPr>
          <p:cNvSpPr txBox="1"/>
          <p:nvPr/>
        </p:nvSpPr>
        <p:spPr>
          <a:xfrm>
            <a:off x="1" y="1318662"/>
            <a:ext cx="8653112" cy="5078313"/>
          </a:xfrm>
          <a:prstGeom prst="rect">
            <a:avLst/>
          </a:prstGeom>
          <a:noFill/>
        </p:spPr>
        <p:txBody>
          <a:bodyPr wrap="square" rtlCol="0">
            <a:spAutoFit/>
          </a:bodyPr>
          <a:lstStyle/>
          <a:p>
            <a:pPr marL="742950" lvl="1" indent="-285750">
              <a:buFont typeface="Arial" panose="020B0604020202020204" pitchFamily="34" charset="0"/>
              <a:buChar char="−"/>
            </a:pPr>
            <a:r>
              <a:rPr lang="en-US" sz="1600" b="1" kern="0" dirty="0">
                <a:effectLst/>
                <a:latin typeface="Raleway" pitchFamily="2" charset="0"/>
                <a:ea typeface="Calibri" panose="020F0502020204030204" pitchFamily="34" charset="0"/>
                <a:cs typeface="Melior"/>
              </a:rPr>
              <a:t>Contracts/Subcontracts w/CMMC </a:t>
            </a:r>
            <a:r>
              <a:rPr lang="en-US" sz="1600" b="1" u="sng" kern="0" dirty="0">
                <a:effectLst/>
                <a:latin typeface="Raleway" pitchFamily="2" charset="0"/>
                <a:ea typeface="Calibri" panose="020F0502020204030204" pitchFamily="34" charset="0"/>
                <a:cs typeface="Melior"/>
              </a:rPr>
              <a:t>Level </a:t>
            </a:r>
            <a:r>
              <a:rPr lang="en-US" sz="1600" b="1" u="sng" kern="0" dirty="0">
                <a:effectLst/>
                <a:ea typeface="Calibri" panose="020F0502020204030204" pitchFamily="34" charset="0"/>
                <a:cs typeface="Melior"/>
              </a:rPr>
              <a:t>2</a:t>
            </a:r>
            <a:r>
              <a:rPr lang="en-US" sz="1600" b="1" kern="0" dirty="0">
                <a:effectLst/>
                <a:latin typeface="Raleway" pitchFamily="2" charset="0"/>
                <a:ea typeface="Calibri" panose="020F0502020204030204" pitchFamily="34" charset="0"/>
                <a:cs typeface="Melior"/>
              </a:rPr>
              <a:t> </a:t>
            </a:r>
            <a:r>
              <a:rPr lang="en-US" sz="1600" b="1" u="sng" kern="0" dirty="0">
                <a:effectLst/>
                <a:latin typeface="Raleway" pitchFamily="2" charset="0"/>
                <a:ea typeface="Calibri" panose="020F0502020204030204" pitchFamily="34" charset="0"/>
                <a:cs typeface="Melior"/>
              </a:rPr>
              <a:t>Certification</a:t>
            </a:r>
            <a:r>
              <a:rPr lang="en-US" sz="1600" b="1" kern="0" dirty="0">
                <a:effectLst/>
                <a:latin typeface="Raleway" pitchFamily="2" charset="0"/>
                <a:ea typeface="Calibri" panose="020F0502020204030204" pitchFamily="34" charset="0"/>
                <a:cs typeface="Melior"/>
              </a:rPr>
              <a:t> Assessment Required</a:t>
            </a:r>
          </a:p>
          <a:p>
            <a:pPr lvl="1"/>
            <a:endParaRPr lang="en-US" sz="800" b="1" kern="0" dirty="0">
              <a:effectLst/>
              <a:latin typeface="Raleway" pitchFamily="2" charset="0"/>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u="sng" kern="0" dirty="0">
                <a:effectLst/>
                <a:ea typeface="Calibri" panose="020F0502020204030204" pitchFamily="34" charset="0"/>
                <a:cs typeface="Melior"/>
              </a:rPr>
              <a:t>110</a:t>
            </a:r>
            <a:r>
              <a:rPr lang="en-US" sz="1600" kern="0" dirty="0">
                <a:effectLst/>
                <a:latin typeface="Raleway" pitchFamily="2" charset="0"/>
                <a:ea typeface="Calibri" panose="020F0502020204030204" pitchFamily="34" charset="0"/>
                <a:cs typeface="Melior"/>
              </a:rPr>
              <a:t> security requirements </a:t>
            </a:r>
            <a:r>
              <a:rPr lang="en-US" sz="1600" kern="0" dirty="0">
                <a:latin typeface="Raleway" pitchFamily="2" charset="0"/>
                <a:ea typeface="Calibri" panose="020F0502020204030204" pitchFamily="34" charset="0"/>
                <a:cs typeface="Melior"/>
              </a:rPr>
              <a:t>(</a:t>
            </a:r>
            <a:r>
              <a:rPr lang="en-US" sz="1600" kern="0" dirty="0">
                <a:effectLst/>
                <a:latin typeface="Raleway" pitchFamily="2" charset="0"/>
                <a:ea typeface="Calibri" panose="020F0502020204030204" pitchFamily="34" charset="0"/>
                <a:cs typeface="Melior"/>
              </a:rPr>
              <a:t>DFARS </a:t>
            </a:r>
            <a:r>
              <a:rPr lang="en-US" sz="1600" kern="0" dirty="0">
                <a:effectLst/>
                <a:ea typeface="Calibri" panose="020F0502020204030204" pitchFamily="34" charset="0"/>
                <a:cs typeface="Melior"/>
              </a:rPr>
              <a:t>252.204–7012)</a:t>
            </a:r>
          </a:p>
          <a:p>
            <a:pPr lvl="2">
              <a:lnSpc>
                <a:spcPct val="100000"/>
              </a:lnSpc>
            </a:pPr>
            <a:endParaRPr lang="en-US" sz="800" kern="0" dirty="0">
              <a:effectLst/>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kern="0" dirty="0">
                <a:effectLst/>
                <a:latin typeface="Raleway" pitchFamily="2" charset="0"/>
                <a:ea typeface="Calibri" panose="020F0502020204030204" pitchFamily="34" charset="0"/>
                <a:cs typeface="Melior"/>
              </a:rPr>
              <a:t>NIST SP </a:t>
            </a:r>
            <a:r>
              <a:rPr lang="en-US" sz="1600" kern="0" dirty="0">
                <a:effectLst/>
                <a:ea typeface="Calibri" panose="020F0502020204030204" pitchFamily="34" charset="0"/>
                <a:cs typeface="Melior"/>
              </a:rPr>
              <a:t>800-171</a:t>
            </a:r>
            <a:r>
              <a:rPr lang="en-US" sz="1600" kern="0" dirty="0">
                <a:effectLst/>
                <a:latin typeface="Raleway" pitchFamily="2" charset="0"/>
                <a:ea typeface="Calibri" panose="020F0502020204030204" pitchFamily="34" charset="0"/>
                <a:cs typeface="Melior"/>
              </a:rPr>
              <a:t>, Rev. </a:t>
            </a:r>
            <a:r>
              <a:rPr lang="en-US" sz="1600" kern="0" dirty="0">
                <a:effectLst/>
                <a:ea typeface="Calibri" panose="020F0502020204030204" pitchFamily="34" charset="0"/>
                <a:cs typeface="Melior"/>
              </a:rPr>
              <a:t>3</a:t>
            </a:r>
          </a:p>
          <a:p>
            <a:pPr lvl="2">
              <a:lnSpc>
                <a:spcPct val="100000"/>
              </a:lnSpc>
            </a:pPr>
            <a:endParaRPr lang="en-US" sz="800" kern="0" dirty="0">
              <a:effectLst/>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u="sng" kern="0" dirty="0">
                <a:effectLst/>
                <a:latin typeface="Raleway" pitchFamily="2" charset="0"/>
                <a:ea typeface="Calibri" panose="020F0502020204030204" pitchFamily="34" charset="0"/>
                <a:cs typeface="Melior"/>
              </a:rPr>
              <a:t>Triennial</a:t>
            </a:r>
            <a:r>
              <a:rPr lang="en-US" sz="1600" kern="0" dirty="0">
                <a:effectLst/>
                <a:latin typeface="Raleway" pitchFamily="2" charset="0"/>
                <a:ea typeface="Calibri" panose="020F0502020204030204" pitchFamily="34" charset="0"/>
                <a:cs typeface="Melior"/>
              </a:rPr>
              <a:t> </a:t>
            </a:r>
            <a:r>
              <a:rPr lang="en-US" sz="1600" u="sng" kern="0" dirty="0">
                <a:effectLst/>
                <a:latin typeface="Raleway" pitchFamily="2" charset="0"/>
                <a:ea typeface="Calibri" panose="020F0502020204030204" pitchFamily="34" charset="0"/>
                <a:cs typeface="Melior"/>
              </a:rPr>
              <a:t>Third-Party</a:t>
            </a:r>
            <a:r>
              <a:rPr lang="en-US" sz="1600" kern="0" dirty="0">
                <a:effectLst/>
                <a:latin typeface="Raleway" pitchFamily="2" charset="0"/>
                <a:ea typeface="Calibri" panose="020F0502020204030204" pitchFamily="34" charset="0"/>
                <a:cs typeface="Melior"/>
              </a:rPr>
              <a:t> Assessment</a:t>
            </a:r>
          </a:p>
          <a:p>
            <a:pPr lvl="2">
              <a:lnSpc>
                <a:spcPct val="100000"/>
              </a:lnSpc>
            </a:pPr>
            <a:endParaRPr lang="en-US" sz="800" kern="0" dirty="0">
              <a:effectLst/>
              <a:latin typeface="Raleway" pitchFamily="2" charset="0"/>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kern="0" dirty="0">
                <a:latin typeface="Raleway" pitchFamily="2" charset="0"/>
                <a:ea typeface="Calibri" panose="020F0502020204030204" pitchFamily="34" charset="0"/>
                <a:cs typeface="Melior"/>
              </a:rPr>
              <a:t>Third-Party assessment organization will enter results in SPRS</a:t>
            </a:r>
          </a:p>
          <a:p>
            <a:pPr lvl="2">
              <a:lnSpc>
                <a:spcPct val="100000"/>
              </a:lnSpc>
            </a:pPr>
            <a:endParaRPr lang="en-US" sz="800" kern="0" dirty="0">
              <a:effectLst/>
              <a:latin typeface="Raleway" pitchFamily="2" charset="0"/>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kern="0" dirty="0">
                <a:latin typeface="Raleway" pitchFamily="2" charset="0"/>
                <a:ea typeface="Calibri" panose="020F0502020204030204" pitchFamily="34" charset="0"/>
                <a:cs typeface="Melior"/>
              </a:rPr>
              <a:t>Affirmation of continued compliance when assessment is completed and annually thereafter</a:t>
            </a:r>
          </a:p>
          <a:p>
            <a:pPr marL="914400" lvl="2" indent="0">
              <a:lnSpc>
                <a:spcPct val="100000"/>
              </a:lnSpc>
              <a:buNone/>
            </a:pPr>
            <a:endParaRPr lang="en-US" sz="800" b="1" kern="0" dirty="0">
              <a:latin typeface="Raleway" pitchFamily="2" charset="0"/>
              <a:ea typeface="Calibri" panose="020F0502020204030204" pitchFamily="34" charset="0"/>
              <a:cs typeface="Melior"/>
            </a:endParaRPr>
          </a:p>
          <a:p>
            <a:pPr marL="742950" lvl="1" indent="-285750">
              <a:buFont typeface="Arial" panose="020B0604020202020204" pitchFamily="34" charset="0"/>
              <a:buChar char="−"/>
            </a:pPr>
            <a:r>
              <a:rPr lang="en-US" sz="1600" b="1" kern="0" dirty="0">
                <a:effectLst/>
                <a:latin typeface="Raleway" pitchFamily="2" charset="0"/>
                <a:ea typeface="Calibri" panose="020F0502020204030204" pitchFamily="34" charset="0"/>
                <a:cs typeface="Melior"/>
              </a:rPr>
              <a:t>Contracts/Subcontracts </a:t>
            </a:r>
            <a:r>
              <a:rPr lang="en-US" sz="1600" b="1" kern="0" dirty="0">
                <a:latin typeface="Raleway" pitchFamily="2" charset="0"/>
                <a:ea typeface="Calibri" panose="020F0502020204030204" pitchFamily="34" charset="0"/>
                <a:cs typeface="Melior"/>
              </a:rPr>
              <a:t>w/</a:t>
            </a:r>
            <a:r>
              <a:rPr lang="en-US" sz="1600" b="1" kern="0" dirty="0">
                <a:effectLst/>
                <a:latin typeface="Raleway" pitchFamily="2" charset="0"/>
                <a:ea typeface="Calibri" panose="020F0502020204030204" pitchFamily="34" charset="0"/>
                <a:cs typeface="Melior"/>
              </a:rPr>
              <a:t>CMMC </a:t>
            </a:r>
            <a:r>
              <a:rPr lang="en-US" sz="1600" b="1" u="sng" kern="0" dirty="0">
                <a:effectLst/>
                <a:latin typeface="Raleway" pitchFamily="2" charset="0"/>
                <a:ea typeface="Calibri" panose="020F0502020204030204" pitchFamily="34" charset="0"/>
                <a:cs typeface="Melior"/>
              </a:rPr>
              <a:t>Level </a:t>
            </a:r>
            <a:r>
              <a:rPr lang="en-US" sz="1600" b="1" u="sng" kern="0" dirty="0">
                <a:effectLst/>
                <a:ea typeface="Calibri" panose="020F0502020204030204" pitchFamily="34" charset="0"/>
                <a:cs typeface="Melior"/>
              </a:rPr>
              <a:t>3</a:t>
            </a:r>
            <a:r>
              <a:rPr lang="en-US" sz="1600" b="1" kern="0" dirty="0">
                <a:effectLst/>
                <a:latin typeface="Raleway" pitchFamily="2" charset="0"/>
                <a:ea typeface="Calibri" panose="020F0502020204030204" pitchFamily="34" charset="0"/>
                <a:cs typeface="Melior"/>
              </a:rPr>
              <a:t> </a:t>
            </a:r>
            <a:r>
              <a:rPr lang="en-US" sz="1600" b="1" u="sng" kern="0" dirty="0">
                <a:effectLst/>
                <a:latin typeface="Raleway" pitchFamily="2" charset="0"/>
                <a:ea typeface="Calibri" panose="020F0502020204030204" pitchFamily="34" charset="0"/>
                <a:cs typeface="Melior"/>
              </a:rPr>
              <a:t>Certification</a:t>
            </a:r>
            <a:r>
              <a:rPr lang="en-US" sz="1600" b="1" kern="0" dirty="0">
                <a:effectLst/>
                <a:latin typeface="Raleway" pitchFamily="2" charset="0"/>
                <a:ea typeface="Calibri" panose="020F0502020204030204" pitchFamily="34" charset="0"/>
                <a:cs typeface="Melior"/>
              </a:rPr>
              <a:t> Assessment Required</a:t>
            </a:r>
          </a:p>
          <a:p>
            <a:pPr lvl="1"/>
            <a:endParaRPr lang="en-US" sz="800" b="1" kern="0" dirty="0">
              <a:effectLst/>
              <a:latin typeface="Raleway" pitchFamily="2" charset="0"/>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kern="0" dirty="0">
                <a:effectLst/>
                <a:latin typeface="Raleway" pitchFamily="2" charset="0"/>
                <a:ea typeface="Calibri" panose="020F0502020204030204" pitchFamily="34" charset="0"/>
                <a:cs typeface="Melior"/>
              </a:rPr>
              <a:t>CMMC Level </a:t>
            </a:r>
            <a:r>
              <a:rPr lang="en-US" sz="1600" kern="0" dirty="0">
                <a:effectLst/>
                <a:ea typeface="Calibri" panose="020F0502020204030204" pitchFamily="34" charset="0"/>
                <a:cs typeface="Melior"/>
              </a:rPr>
              <a:t>2</a:t>
            </a:r>
            <a:r>
              <a:rPr lang="en-US" sz="1600" kern="0" dirty="0">
                <a:effectLst/>
                <a:latin typeface="Raleway" pitchFamily="2" charset="0"/>
                <a:ea typeface="Calibri" panose="020F0502020204030204" pitchFamily="34" charset="0"/>
                <a:cs typeface="Melior"/>
              </a:rPr>
              <a:t> is a prerequisite for CMMC Level </a:t>
            </a:r>
            <a:r>
              <a:rPr lang="en-US" sz="1600" kern="0" dirty="0">
                <a:effectLst/>
                <a:ea typeface="Calibri" panose="020F0502020204030204" pitchFamily="34" charset="0"/>
                <a:cs typeface="Melior"/>
              </a:rPr>
              <a:t>3</a:t>
            </a:r>
          </a:p>
          <a:p>
            <a:pPr lvl="2">
              <a:lnSpc>
                <a:spcPct val="100000"/>
              </a:lnSpc>
            </a:pPr>
            <a:endParaRPr lang="en-US" sz="800" kern="0" dirty="0">
              <a:effectLst/>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u="sng" kern="0" dirty="0">
                <a:effectLst/>
                <a:ea typeface="Calibri" panose="020F0502020204030204" pitchFamily="34" charset="0"/>
                <a:cs typeface="Melior"/>
              </a:rPr>
              <a:t>24</a:t>
            </a:r>
            <a:r>
              <a:rPr lang="en-US" sz="1600" kern="0" dirty="0">
                <a:effectLst/>
                <a:latin typeface="Raleway" pitchFamily="2" charset="0"/>
                <a:ea typeface="Calibri" panose="020F0502020204030204" pitchFamily="34" charset="0"/>
                <a:cs typeface="Melior"/>
              </a:rPr>
              <a:t> selected security requirements from NIST SP </a:t>
            </a:r>
            <a:r>
              <a:rPr lang="en-US" sz="1600" kern="0" dirty="0">
                <a:effectLst/>
                <a:ea typeface="Calibri" panose="020F0502020204030204" pitchFamily="34" charset="0"/>
                <a:cs typeface="Melior"/>
              </a:rPr>
              <a:t>800–</a:t>
            </a:r>
            <a:r>
              <a:rPr lang="en-US" sz="1600" b="1" kern="0" dirty="0">
                <a:effectLst/>
                <a:ea typeface="Calibri" panose="020F0502020204030204" pitchFamily="34" charset="0"/>
                <a:cs typeface="Melior"/>
              </a:rPr>
              <a:t>17</a:t>
            </a:r>
            <a:r>
              <a:rPr lang="en-US" sz="1600" b="1" u="sng" kern="0" dirty="0">
                <a:effectLst/>
                <a:ea typeface="Calibri" panose="020F0502020204030204" pitchFamily="34" charset="0"/>
                <a:cs typeface="Melior"/>
              </a:rPr>
              <a:t>2</a:t>
            </a:r>
          </a:p>
          <a:p>
            <a:pPr lvl="2">
              <a:lnSpc>
                <a:spcPct val="100000"/>
              </a:lnSpc>
            </a:pPr>
            <a:endParaRPr lang="en-US" sz="800" b="1" u="sng" kern="0" dirty="0">
              <a:effectLst/>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u="sng" kern="0" dirty="0">
                <a:latin typeface="Raleway" pitchFamily="2" charset="0"/>
                <a:ea typeface="Calibri" panose="020F0502020204030204" pitchFamily="34" charset="0"/>
                <a:cs typeface="Melior"/>
              </a:rPr>
              <a:t>Triennial</a:t>
            </a:r>
            <a:r>
              <a:rPr lang="en-US" sz="1600" kern="0" dirty="0">
                <a:latin typeface="Raleway" pitchFamily="2" charset="0"/>
                <a:ea typeface="Calibri" panose="020F0502020204030204" pitchFamily="34" charset="0"/>
                <a:cs typeface="Melior"/>
              </a:rPr>
              <a:t> Assessment by </a:t>
            </a:r>
            <a:r>
              <a:rPr lang="en-US" sz="1600" u="sng" kern="0" dirty="0">
                <a:latin typeface="Raleway" pitchFamily="2" charset="0"/>
                <a:ea typeface="Calibri" panose="020F0502020204030204" pitchFamily="34" charset="0"/>
                <a:cs typeface="Melior"/>
              </a:rPr>
              <a:t>Department of Defense</a:t>
            </a:r>
          </a:p>
          <a:p>
            <a:pPr lvl="2">
              <a:lnSpc>
                <a:spcPct val="100000"/>
              </a:lnSpc>
            </a:pPr>
            <a:endParaRPr lang="en-US" sz="800" u="sng" kern="0" dirty="0">
              <a:effectLst/>
              <a:latin typeface="Raleway" pitchFamily="2" charset="0"/>
              <a:ea typeface="Calibri" panose="020F0502020204030204" pitchFamily="34" charset="0"/>
              <a:cs typeface="Melior"/>
            </a:endParaRPr>
          </a:p>
          <a:p>
            <a:pPr marL="1200150" lvl="2" indent="-285750">
              <a:lnSpc>
                <a:spcPct val="100000"/>
              </a:lnSpc>
              <a:buFont typeface="Arial" panose="020B0604020202020204" pitchFamily="34" charset="0"/>
              <a:buChar char="•"/>
            </a:pPr>
            <a:r>
              <a:rPr lang="en-US" sz="1600" kern="0" dirty="0">
                <a:latin typeface="Raleway" pitchFamily="2" charset="0"/>
              </a:rPr>
              <a:t>DoD Assessor will enter results in SPRS</a:t>
            </a:r>
          </a:p>
          <a:p>
            <a:pPr lvl="2">
              <a:lnSpc>
                <a:spcPct val="100000"/>
              </a:lnSpc>
            </a:pPr>
            <a:endParaRPr lang="en-US" sz="800" kern="0" dirty="0">
              <a:latin typeface="Raleway" pitchFamily="2" charset="0"/>
            </a:endParaRPr>
          </a:p>
          <a:p>
            <a:pPr marL="1200150" lvl="2" indent="-285750">
              <a:lnSpc>
                <a:spcPct val="100000"/>
              </a:lnSpc>
              <a:buFont typeface="Arial" panose="020B0604020202020204" pitchFamily="34" charset="0"/>
              <a:buChar char="•"/>
            </a:pPr>
            <a:r>
              <a:rPr lang="en-US" sz="1600" kern="0" dirty="0">
                <a:latin typeface="Raleway" pitchFamily="2" charset="0"/>
              </a:rPr>
              <a:t>Affirmation of continued compliance when Assessment is completed and annually thereafter.</a:t>
            </a:r>
            <a:endParaRPr lang="en-US" sz="1600" dirty="0">
              <a:latin typeface="Raleway" pitchFamily="2" charset="0"/>
            </a:endParaRPr>
          </a:p>
        </p:txBody>
      </p:sp>
    </p:spTree>
    <p:extLst>
      <p:ext uri="{BB962C8B-B14F-4D97-AF65-F5344CB8AC3E}">
        <p14:creationId xmlns:p14="http://schemas.microsoft.com/office/powerpoint/2010/main" val="199606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RESOURCES</a:t>
            </a:r>
          </a:p>
        </p:txBody>
      </p:sp>
      <p:sp>
        <p:nvSpPr>
          <p:cNvPr id="2" name="TextBox 1">
            <a:extLst>
              <a:ext uri="{FF2B5EF4-FFF2-40B4-BE49-F238E27FC236}">
                <a16:creationId xmlns:a16="http://schemas.microsoft.com/office/drawing/2014/main" id="{70A6B466-CB19-D56A-79AF-3CF35824BB82}"/>
              </a:ext>
            </a:extLst>
          </p:cNvPr>
          <p:cNvSpPr txBox="1"/>
          <p:nvPr/>
        </p:nvSpPr>
        <p:spPr>
          <a:xfrm>
            <a:off x="433137" y="1493620"/>
            <a:ext cx="8277726" cy="4647426"/>
          </a:xfrm>
          <a:prstGeom prst="rect">
            <a:avLst/>
          </a:prstGeom>
          <a:noFill/>
        </p:spPr>
        <p:txBody>
          <a:bodyPr wrap="square" rtlCol="0">
            <a:spAutoFit/>
          </a:bodyPr>
          <a:lstStyle/>
          <a:p>
            <a:pPr marL="285750" indent="-285750">
              <a:buFont typeface="Arial" panose="020B0604020202020204" pitchFamily="34" charset="0"/>
              <a:buChar char="•"/>
            </a:pPr>
            <a:r>
              <a:rPr lang="en-US" b="1" i="0" u="none" strike="noStrike" baseline="0" dirty="0">
                <a:solidFill>
                  <a:srgbClr val="000000"/>
                </a:solidFill>
                <a:latin typeface="Raleway" pitchFamily="2" charset="0"/>
              </a:rPr>
              <a:t>NIST SP </a:t>
            </a:r>
            <a:r>
              <a:rPr lang="en-US" b="1" i="0" u="none" strike="noStrike" baseline="0" dirty="0">
                <a:solidFill>
                  <a:srgbClr val="000000"/>
                </a:solidFill>
              </a:rPr>
              <a:t>800-171</a:t>
            </a:r>
            <a:r>
              <a:rPr lang="en-US" b="1" i="0" u="none" strike="noStrike" baseline="0" dirty="0">
                <a:solidFill>
                  <a:srgbClr val="000000"/>
                </a:solidFill>
                <a:latin typeface="Raleway" pitchFamily="2" charset="0"/>
              </a:rPr>
              <a:t> </a:t>
            </a:r>
            <a:r>
              <a:rPr lang="en-US" b="0" i="0" u="none" strike="noStrike" baseline="0" dirty="0">
                <a:solidFill>
                  <a:srgbClr val="000000"/>
                </a:solidFill>
                <a:latin typeface="Raleway" pitchFamily="2" charset="0"/>
              </a:rPr>
              <a:t>DoD Assessment Methodology –</a:t>
            </a:r>
            <a:r>
              <a:rPr lang="en-US" dirty="0">
                <a:solidFill>
                  <a:srgbClr val="0562C1"/>
                </a:solidFill>
                <a:latin typeface="Raleway" pitchFamily="2" charset="0"/>
              </a:rPr>
              <a:t> </a:t>
            </a:r>
            <a:r>
              <a:rPr lang="en-US" sz="1600" b="0" i="0" u="none" strike="noStrike" baseline="0" dirty="0">
                <a:hlinkClick r:id="rId2"/>
              </a:rPr>
              <a:t>https://doi.org/10.6028/NIST.SP.800-171Ar3</a:t>
            </a:r>
            <a:endParaRPr lang="en-US" sz="1600" b="0" i="0" u="none" strike="noStrike" baseline="0" dirty="0"/>
          </a:p>
          <a:p>
            <a:endParaRPr lang="en-US" sz="800" b="0" i="0" u="none" strike="noStrike" baseline="0" dirty="0"/>
          </a:p>
          <a:p>
            <a:pPr marL="285750" indent="-285750">
              <a:buFont typeface="Arial" panose="020B0604020202020204" pitchFamily="34" charset="0"/>
              <a:buChar char="•"/>
            </a:pPr>
            <a:r>
              <a:rPr lang="en-US" b="1" i="0" u="none" strike="noStrike" baseline="0" dirty="0">
                <a:latin typeface="Raleway" pitchFamily="2" charset="0"/>
              </a:rPr>
              <a:t>Supplier Performance Risk System </a:t>
            </a:r>
            <a:r>
              <a:rPr lang="en-US" b="0" i="0" u="none" strike="noStrike" baseline="0" dirty="0">
                <a:latin typeface="Raleway" pitchFamily="2" charset="0"/>
              </a:rPr>
              <a:t>(SPRS) </a:t>
            </a:r>
            <a:r>
              <a:rPr lang="en-US" sz="1600" b="0" i="0" u="none" strike="noStrike" baseline="0" dirty="0">
                <a:hlinkClick r:id="rId3"/>
              </a:rPr>
              <a:t>https://www.sprs.csd.disa.mil/nistsp.htm</a:t>
            </a:r>
            <a:endParaRPr lang="en-US" sz="1600" b="0" i="0" u="none" strike="noStrike" baseline="0" dirty="0"/>
          </a:p>
          <a:p>
            <a:endParaRPr lang="en-US" sz="800" b="0" i="0" u="none" strike="noStrike" baseline="0" dirty="0">
              <a:solidFill>
                <a:srgbClr val="0562C1"/>
              </a:solidFill>
            </a:endParaRPr>
          </a:p>
          <a:p>
            <a:pPr marL="285750" marR="0" indent="-285750" algn="l">
              <a:buFont typeface="Arial" panose="020B0604020202020204" pitchFamily="34" charset="0"/>
              <a:buChar char="•"/>
            </a:pPr>
            <a:r>
              <a:rPr lang="en-US" b="1" dirty="0">
                <a:solidFill>
                  <a:srgbClr val="000000"/>
                </a:solidFill>
                <a:latin typeface="Raleway" pitchFamily="2" charset="0"/>
              </a:rPr>
              <a:t>Assistance</a:t>
            </a:r>
            <a:r>
              <a:rPr lang="en-US" dirty="0">
                <a:solidFill>
                  <a:srgbClr val="000000"/>
                </a:solidFill>
                <a:latin typeface="Raleway" pitchFamily="2" charset="0"/>
              </a:rPr>
              <a:t> with </a:t>
            </a:r>
            <a:r>
              <a:rPr lang="en-US" b="0" i="0" u="none" strike="noStrike" baseline="0" dirty="0">
                <a:solidFill>
                  <a:srgbClr val="000000"/>
                </a:solidFill>
                <a:latin typeface="Raleway" pitchFamily="2" charset="0"/>
              </a:rPr>
              <a:t>posting assessment scores in SPRS - </a:t>
            </a:r>
            <a:r>
              <a:rPr lang="en-US" sz="1600" b="0" i="0" u="none" strike="noStrike" baseline="0" dirty="0">
                <a:solidFill>
                  <a:srgbClr val="0562C1"/>
                </a:solidFill>
                <a:hlinkClick r:id="rId4"/>
              </a:rPr>
              <a:t>webptsmh@navy.mil</a:t>
            </a:r>
            <a:endParaRPr lang="en-US" sz="1600" b="0" i="0" u="none" strike="noStrike" baseline="0" dirty="0">
              <a:solidFill>
                <a:srgbClr val="0562C1"/>
              </a:solidFill>
            </a:endParaRPr>
          </a:p>
          <a:p>
            <a:pPr marR="0" algn="l"/>
            <a:endParaRPr lang="en-US" sz="800" b="0" i="0" u="none" strike="noStrike" baseline="0" dirty="0">
              <a:solidFill>
                <a:srgbClr val="0562C1"/>
              </a:solidFill>
            </a:endParaRPr>
          </a:p>
          <a:p>
            <a:pPr marL="285750" marR="0" indent="-285750" algn="l">
              <a:buFont typeface="Arial" panose="020B0604020202020204" pitchFamily="34" charset="0"/>
              <a:buChar char="•"/>
            </a:pPr>
            <a:r>
              <a:rPr lang="en-US" b="1" i="0" u="none" strike="noStrike" baseline="0" dirty="0">
                <a:solidFill>
                  <a:srgbClr val="000000"/>
                </a:solidFill>
                <a:latin typeface="Raleway" pitchFamily="2" charset="0"/>
              </a:rPr>
              <a:t>Project Spectrum </a:t>
            </a:r>
            <a:r>
              <a:rPr lang="en-US" dirty="0">
                <a:solidFill>
                  <a:srgbClr val="000000"/>
                </a:solidFill>
                <a:latin typeface="Raleway" pitchFamily="2" charset="0"/>
              </a:rPr>
              <a:t>has a mission to improve cybersecurity readiness, resiliency, and compliance for small/medium-sized businesses and the federal manufacturing supply chain by </a:t>
            </a:r>
            <a:r>
              <a:rPr lang="en-US" b="0" i="0" dirty="0">
                <a:solidFill>
                  <a:srgbClr val="212529"/>
                </a:solidFill>
                <a:effectLst/>
                <a:latin typeface="Raleway" pitchFamily="2" charset="0"/>
              </a:rPr>
              <a:t>providing companies, institutions, and organizations with cybersecurity information, resources, tools, and training.  </a:t>
            </a:r>
            <a:r>
              <a:rPr lang="en-US" sz="1600" b="0" i="0" u="none" strike="noStrike" baseline="0" dirty="0">
                <a:solidFill>
                  <a:srgbClr val="0562C1"/>
                </a:solidFill>
                <a:hlinkClick r:id="rId5"/>
              </a:rPr>
              <a:t>https://www.projectspectrum.io/</a:t>
            </a:r>
            <a:r>
              <a:rPr lang="en-US" sz="1600" b="0" i="0" u="none" strike="noStrike" baseline="0" dirty="0">
                <a:solidFill>
                  <a:srgbClr val="000000"/>
                </a:solidFill>
              </a:rPr>
              <a:t>.</a:t>
            </a:r>
          </a:p>
          <a:p>
            <a:pPr marR="0" algn="l"/>
            <a:endParaRPr lang="en-US" sz="800" b="0" i="0" u="none" strike="noStrike" baseline="0" dirty="0">
              <a:solidFill>
                <a:srgbClr val="000000"/>
              </a:solidFill>
            </a:endParaRPr>
          </a:p>
          <a:p>
            <a:pPr marL="285750" marR="0" indent="-285750" algn="l">
              <a:buFont typeface="Arial" panose="020B0604020202020204" pitchFamily="34" charset="0"/>
              <a:buChar char="•"/>
            </a:pPr>
            <a:r>
              <a:rPr lang="en-US" b="1" dirty="0">
                <a:solidFill>
                  <a:srgbClr val="000000"/>
                </a:solidFill>
                <a:latin typeface="Raleway" pitchFamily="2" charset="0"/>
              </a:rPr>
              <a:t>Apex Accelerators </a:t>
            </a:r>
            <a:r>
              <a:rPr lang="en-US" dirty="0">
                <a:solidFill>
                  <a:srgbClr val="000000"/>
                </a:solidFill>
                <a:latin typeface="Raleway" pitchFamily="2" charset="0"/>
              </a:rPr>
              <a:t>(formerly PTAP)</a:t>
            </a:r>
            <a:r>
              <a:rPr lang="en-US" b="0" i="0" u="none" strike="noStrike" baseline="0" dirty="0">
                <a:solidFill>
                  <a:srgbClr val="000000"/>
                </a:solidFill>
                <a:latin typeface="Raleway" pitchFamily="2" charset="0"/>
              </a:rPr>
              <a:t> </a:t>
            </a:r>
            <a:r>
              <a:rPr lang="en-US" b="0" i="0" dirty="0">
                <a:solidFill>
                  <a:srgbClr val="212529"/>
                </a:solidFill>
                <a:effectLst/>
                <a:latin typeface="Raleway" pitchFamily="2" charset="0"/>
                <a:cs typeface="Calibri" panose="020F0502020204030204" pitchFamily="34" charset="0"/>
              </a:rPr>
              <a:t>provides education and training to ensure that businesses become capable of participating in federal, state, and local government contracts.</a:t>
            </a:r>
            <a:r>
              <a:rPr lang="en-US" dirty="0">
                <a:solidFill>
                  <a:srgbClr val="000000"/>
                </a:solidFill>
                <a:effectLst/>
                <a:latin typeface="Raleway" pitchFamily="2" charset="0"/>
                <a:cs typeface="Calibri" panose="020F0502020204030204" pitchFamily="34" charset="0"/>
              </a:rPr>
              <a:t>  </a:t>
            </a:r>
            <a:r>
              <a:rPr lang="en-US" b="0" i="0" u="none" strike="noStrike" baseline="0" dirty="0">
                <a:solidFill>
                  <a:srgbClr val="000000"/>
                </a:solidFill>
                <a:latin typeface="Raleway" pitchFamily="2" charset="0"/>
                <a:cs typeface="Calibri" panose="020F0502020204030204" pitchFamily="34" charset="0"/>
              </a:rPr>
              <a:t> </a:t>
            </a:r>
            <a:r>
              <a:rPr lang="en-US" sz="1600" b="0" i="0" u="none" strike="noStrike" baseline="0" dirty="0">
                <a:solidFill>
                  <a:srgbClr val="000000"/>
                </a:solidFill>
                <a:hlinkClick r:id="rId6"/>
              </a:rPr>
              <a:t>https://www.apexaccelerators.us/</a:t>
            </a:r>
            <a:endParaRPr lang="en-US" sz="1600" b="0" i="0" u="none" strike="noStrike" baseline="0" dirty="0">
              <a:solidFill>
                <a:srgbClr val="000000"/>
              </a:solidFill>
            </a:endParaRPr>
          </a:p>
          <a:p>
            <a:pPr marR="0" algn="l"/>
            <a:endParaRPr lang="en-US" sz="800" b="1" dirty="0">
              <a:solidFill>
                <a:srgbClr val="000000"/>
              </a:solidFill>
            </a:endParaRPr>
          </a:p>
          <a:p>
            <a:pPr marL="285750" indent="-285750">
              <a:buFont typeface="Arial" panose="020B0604020202020204" pitchFamily="34" charset="0"/>
              <a:buChar char="•"/>
            </a:pPr>
            <a:r>
              <a:rPr lang="en-US" b="1" dirty="0">
                <a:solidFill>
                  <a:srgbClr val="000000"/>
                </a:solidFill>
                <a:latin typeface="Raleway" pitchFamily="2" charset="0"/>
              </a:rPr>
              <a:t>CMMC </a:t>
            </a:r>
            <a:r>
              <a:rPr lang="en-US" b="1" dirty="0">
                <a:solidFill>
                  <a:srgbClr val="000000"/>
                </a:solidFill>
              </a:rPr>
              <a:t>2.0</a:t>
            </a:r>
            <a:r>
              <a:rPr lang="en-US" b="1" dirty="0">
                <a:solidFill>
                  <a:srgbClr val="000000"/>
                </a:solidFill>
                <a:latin typeface="Raleway" pitchFamily="2" charset="0"/>
              </a:rPr>
              <a:t> Information – </a:t>
            </a:r>
            <a:r>
              <a:rPr lang="en-US" sz="1600" dirty="0">
                <a:solidFill>
                  <a:srgbClr val="000000"/>
                </a:solidFill>
                <a:latin typeface="Arial" panose="020B0604020202020204" pitchFamily="34" charset="0"/>
                <a:cs typeface="Arial" panose="020B0604020202020204" pitchFamily="34" charset="0"/>
                <a:hlinkClick r:id="rId7"/>
              </a:rPr>
              <a:t>https://dodcio.defense.gov/CMMC</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3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CMMC PROGRAM</a:t>
            </a:r>
          </a:p>
        </p:txBody>
      </p:sp>
      <p:sp>
        <p:nvSpPr>
          <p:cNvPr id="2" name="TextBox 1">
            <a:extLst>
              <a:ext uri="{FF2B5EF4-FFF2-40B4-BE49-F238E27FC236}">
                <a16:creationId xmlns:a16="http://schemas.microsoft.com/office/drawing/2014/main" id="{24DA7F53-D67B-64BD-522F-6863AAC0ED4F}"/>
              </a:ext>
            </a:extLst>
          </p:cNvPr>
          <p:cNvSpPr txBox="1"/>
          <p:nvPr/>
        </p:nvSpPr>
        <p:spPr>
          <a:xfrm>
            <a:off x="1140593" y="1915427"/>
            <a:ext cx="6636619" cy="3594830"/>
          </a:xfrm>
          <a:prstGeom prst="rect">
            <a:avLst/>
          </a:prstGeom>
          <a:noFill/>
        </p:spPr>
        <p:txBody>
          <a:bodyPr wrap="square" rtlCol="0">
            <a:spAutoFit/>
          </a:bodyPr>
          <a:lstStyle/>
          <a:p>
            <a:pPr marL="0" indent="0" algn="ctr">
              <a:lnSpc>
                <a:spcPct val="120000"/>
              </a:lnSpc>
              <a:buNone/>
            </a:pPr>
            <a:r>
              <a:rPr lang="en-US" sz="2400" dirty="0">
                <a:latin typeface="Raleway Black" pitchFamily="2" charset="0"/>
              </a:rPr>
              <a:t>We may have a few minutes</a:t>
            </a:r>
          </a:p>
          <a:p>
            <a:pPr marL="0" indent="0" algn="ctr">
              <a:lnSpc>
                <a:spcPct val="120000"/>
              </a:lnSpc>
              <a:buNone/>
            </a:pPr>
            <a:r>
              <a:rPr lang="en-US" sz="2400" dirty="0">
                <a:latin typeface="Raleway Black" pitchFamily="2" charset="0"/>
              </a:rPr>
              <a:t>to review questions.</a:t>
            </a:r>
          </a:p>
          <a:p>
            <a:pPr marL="0" indent="0" algn="ctr">
              <a:lnSpc>
                <a:spcPct val="120000"/>
              </a:lnSpc>
              <a:buNone/>
            </a:pPr>
            <a:endParaRPr lang="en-US" sz="2000" i="1" dirty="0">
              <a:latin typeface="Raleway" pitchFamily="2" charset="0"/>
            </a:endParaRPr>
          </a:p>
          <a:p>
            <a:pPr marL="0" indent="0" algn="ctr">
              <a:lnSpc>
                <a:spcPct val="120000"/>
              </a:lnSpc>
              <a:buNone/>
            </a:pPr>
            <a:r>
              <a:rPr lang="en-US" sz="2000" dirty="0">
                <a:latin typeface="Raleway" pitchFamily="2" charset="0"/>
              </a:rPr>
              <a:t>If you have questions in the future, please send them to the appropriate resource contact provided on the previous slide or to the small business office.</a:t>
            </a:r>
          </a:p>
          <a:p>
            <a:pPr marL="0" indent="0" algn="ctr">
              <a:lnSpc>
                <a:spcPct val="120000"/>
              </a:lnSpc>
              <a:buNone/>
            </a:pPr>
            <a:endParaRPr lang="en-US" sz="2000" i="1" dirty="0">
              <a:solidFill>
                <a:srgbClr val="002F8E"/>
              </a:solidFill>
              <a:latin typeface="Raleway" pitchFamily="2" charset="0"/>
            </a:endParaRPr>
          </a:p>
          <a:p>
            <a:pPr marL="0" indent="0" algn="ctr">
              <a:buNone/>
            </a:pPr>
            <a:r>
              <a:rPr lang="en-US" sz="3200" b="1" dirty="0">
                <a:solidFill>
                  <a:srgbClr val="C9AD62"/>
                </a:solidFill>
                <a:latin typeface="Raleway" pitchFamily="2" charset="0"/>
              </a:rPr>
              <a:t>THANK YOU</a:t>
            </a:r>
          </a:p>
          <a:p>
            <a:endParaRPr lang="en-US" dirty="0"/>
          </a:p>
        </p:txBody>
      </p:sp>
    </p:spTree>
    <p:extLst>
      <p:ext uri="{BB962C8B-B14F-4D97-AF65-F5344CB8AC3E}">
        <p14:creationId xmlns:p14="http://schemas.microsoft.com/office/powerpoint/2010/main" val="114056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2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TOUCHPOINTS</a:t>
            </a:r>
          </a:p>
        </p:txBody>
      </p:sp>
      <p:sp>
        <p:nvSpPr>
          <p:cNvPr id="2" name="TextBox 1">
            <a:extLst>
              <a:ext uri="{FF2B5EF4-FFF2-40B4-BE49-F238E27FC236}">
                <a16:creationId xmlns:a16="http://schemas.microsoft.com/office/drawing/2014/main" id="{FFBA684F-1F33-7AE9-48F6-0D2DA78A4656}"/>
              </a:ext>
            </a:extLst>
          </p:cNvPr>
          <p:cNvSpPr txBox="1"/>
          <p:nvPr/>
        </p:nvSpPr>
        <p:spPr>
          <a:xfrm>
            <a:off x="2149560" y="1762486"/>
            <a:ext cx="5492899" cy="369312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latin typeface="Raleway" pitchFamily="2" charset="0"/>
              </a:rPr>
              <a:t>CMMC Program Goals</a:t>
            </a:r>
          </a:p>
          <a:p>
            <a:pPr marL="285750" indent="-285750">
              <a:lnSpc>
                <a:spcPct val="200000"/>
              </a:lnSpc>
              <a:buFont typeface="Arial" panose="020B0604020202020204" pitchFamily="34" charset="0"/>
              <a:buChar char="•"/>
            </a:pPr>
            <a:r>
              <a:rPr lang="en-US" sz="2000" dirty="0">
                <a:latin typeface="Raleway" pitchFamily="2" charset="0"/>
              </a:rPr>
              <a:t>History</a:t>
            </a:r>
          </a:p>
          <a:p>
            <a:pPr marL="285750" indent="-285750">
              <a:lnSpc>
                <a:spcPct val="200000"/>
              </a:lnSpc>
              <a:buFont typeface="Arial" panose="020B0604020202020204" pitchFamily="34" charset="0"/>
              <a:buChar char="•"/>
            </a:pPr>
            <a:r>
              <a:rPr lang="en-US" sz="2000" dirty="0">
                <a:latin typeface="Raleway" pitchFamily="2" charset="0"/>
              </a:rPr>
              <a:t>Current Program Requirements</a:t>
            </a:r>
          </a:p>
          <a:p>
            <a:pPr marL="285750" indent="-285750">
              <a:lnSpc>
                <a:spcPct val="200000"/>
              </a:lnSpc>
              <a:buFont typeface="Arial" panose="020B0604020202020204" pitchFamily="34" charset="0"/>
              <a:buChar char="•"/>
            </a:pPr>
            <a:r>
              <a:rPr lang="en-US" sz="2000" dirty="0">
                <a:latin typeface="Raleway" pitchFamily="2" charset="0"/>
              </a:rPr>
              <a:t>Suggested Action Items</a:t>
            </a:r>
          </a:p>
          <a:p>
            <a:pPr marL="285750" indent="-285750">
              <a:lnSpc>
                <a:spcPct val="200000"/>
              </a:lnSpc>
              <a:buFont typeface="Arial" panose="020B0604020202020204" pitchFamily="34" charset="0"/>
              <a:buChar char="•"/>
            </a:pPr>
            <a:r>
              <a:rPr lang="en-US" sz="2000" dirty="0">
                <a:latin typeface="Raleway" pitchFamily="2" charset="0"/>
                <a:cs typeface="Arial" panose="020B0604020202020204" pitchFamily="34" charset="0"/>
              </a:rPr>
              <a:t>Future Program</a:t>
            </a:r>
          </a:p>
          <a:p>
            <a:pPr marL="285750" indent="-285750">
              <a:lnSpc>
                <a:spcPct val="200000"/>
              </a:lnSpc>
              <a:buFont typeface="Arial" panose="020B0604020202020204" pitchFamily="34" charset="0"/>
              <a:buChar char="•"/>
            </a:pPr>
            <a:r>
              <a:rPr lang="en-US" sz="2000" dirty="0">
                <a:solidFill>
                  <a:schemeClr val="tx1">
                    <a:lumMod val="95000"/>
                    <a:lumOff val="5000"/>
                  </a:schemeClr>
                </a:solidFill>
                <a:latin typeface="Raleway" pitchFamily="2" charset="0"/>
              </a:rPr>
              <a:t>Contractor Resources</a:t>
            </a:r>
          </a:p>
        </p:txBody>
      </p:sp>
    </p:spTree>
    <p:extLst>
      <p:ext uri="{BB962C8B-B14F-4D97-AF65-F5344CB8AC3E}">
        <p14:creationId xmlns:p14="http://schemas.microsoft.com/office/powerpoint/2010/main" val="101555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400" dirty="0">
                <a:latin typeface="Raleway Black" pitchFamily="2" charset="0"/>
              </a:rPr>
              <a:t>CMMC PROGRAM GOALS</a:t>
            </a:r>
          </a:p>
        </p:txBody>
      </p:sp>
      <p:sp>
        <p:nvSpPr>
          <p:cNvPr id="3" name="TextBox 2">
            <a:extLst>
              <a:ext uri="{FF2B5EF4-FFF2-40B4-BE49-F238E27FC236}">
                <a16:creationId xmlns:a16="http://schemas.microsoft.com/office/drawing/2014/main" id="{A4D82E48-BF83-BCA2-6884-0F08643B5BD7}"/>
              </a:ext>
            </a:extLst>
          </p:cNvPr>
          <p:cNvSpPr txBox="1"/>
          <p:nvPr/>
        </p:nvSpPr>
        <p:spPr>
          <a:xfrm>
            <a:off x="818146" y="1607419"/>
            <a:ext cx="7690585" cy="35840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Raleway" panose="020F0502020204030204" pitchFamily="2" charset="0"/>
              </a:rPr>
              <a:t>To </a:t>
            </a:r>
            <a:r>
              <a:rPr lang="en-US" sz="2000" u="sng" dirty="0">
                <a:latin typeface="Raleway" panose="020F0502020204030204" pitchFamily="2" charset="0"/>
              </a:rPr>
              <a:t>reduce</a:t>
            </a:r>
            <a:r>
              <a:rPr lang="en-US" sz="2000" dirty="0">
                <a:latin typeface="Raleway" panose="020F0502020204030204" pitchFamily="2" charset="0"/>
              </a:rPr>
              <a:t> </a:t>
            </a:r>
            <a:r>
              <a:rPr lang="en-US" sz="2000" u="sng" dirty="0">
                <a:latin typeface="Raleway" panose="020F0502020204030204" pitchFamily="2" charset="0"/>
              </a:rPr>
              <a:t>risk</a:t>
            </a:r>
            <a:r>
              <a:rPr lang="en-US" sz="2000" dirty="0">
                <a:latin typeface="Raleway" panose="020F0502020204030204" pitchFamily="2" charset="0"/>
              </a:rPr>
              <a:t> and </a:t>
            </a:r>
            <a:r>
              <a:rPr lang="en-US" sz="2000" u="sng" dirty="0">
                <a:latin typeface="Raleway" panose="020F0502020204030204" pitchFamily="2" charset="0"/>
              </a:rPr>
              <a:t>mitigate</a:t>
            </a:r>
            <a:r>
              <a:rPr lang="en-US" sz="2000" dirty="0">
                <a:latin typeface="Raleway" panose="020F0502020204030204" pitchFamily="2" charset="0"/>
              </a:rPr>
              <a:t> </a:t>
            </a:r>
            <a:r>
              <a:rPr lang="en-US" sz="2000" u="sng" dirty="0">
                <a:latin typeface="Raleway" panose="020F0502020204030204" pitchFamily="2" charset="0"/>
              </a:rPr>
              <a:t>impact</a:t>
            </a:r>
            <a:r>
              <a:rPr lang="en-US" sz="2000" dirty="0">
                <a:latin typeface="Raleway" panose="020F0502020204030204" pitchFamily="2" charset="0"/>
              </a:rPr>
              <a:t> of cyberattacks on the Defense Industrial Base </a:t>
            </a:r>
            <a:r>
              <a:rPr lang="en-US" sz="2000" u="sng" dirty="0">
                <a:latin typeface="Raleway" panose="020F0502020204030204" pitchFamily="2" charset="0"/>
              </a:rPr>
              <a:t>by</a:t>
            </a:r>
            <a:r>
              <a:rPr lang="en-US" sz="2000" dirty="0">
                <a:latin typeface="Raleway" panose="020F0502020204030204" pitchFamily="2" charset="0"/>
              </a:rPr>
              <a:t> </a:t>
            </a:r>
            <a:r>
              <a:rPr lang="en-US" sz="2000" u="sng" dirty="0">
                <a:latin typeface="Raleway" panose="020F0502020204030204" pitchFamily="2" charset="0"/>
              </a:rPr>
              <a:t>verifying</a:t>
            </a:r>
            <a:r>
              <a:rPr lang="en-US" sz="2000" dirty="0">
                <a:latin typeface="Raleway" panose="020F0502020204030204" pitchFamily="2" charset="0"/>
              </a:rPr>
              <a:t> protection of sensitive </a:t>
            </a:r>
            <a:r>
              <a:rPr lang="en-US" sz="2000" u="sng" dirty="0">
                <a:latin typeface="Raleway" panose="020F0502020204030204" pitchFamily="2" charset="0"/>
              </a:rPr>
              <a:t>unclassified</a:t>
            </a:r>
            <a:r>
              <a:rPr lang="en-US" sz="2000" dirty="0">
                <a:latin typeface="Raleway" panose="020F0502020204030204" pitchFamily="2" charset="0"/>
              </a:rPr>
              <a:t> information shared between the Department of Defense and contractors or generated by contractors.</a:t>
            </a:r>
          </a:p>
          <a:p>
            <a:endParaRPr lang="en-US" sz="1200" dirty="0">
              <a:latin typeface="Raleway" panose="020F0502020204030204" pitchFamily="2" charset="0"/>
            </a:endParaRPr>
          </a:p>
          <a:p>
            <a:pPr marL="285750" indent="-285750">
              <a:lnSpc>
                <a:spcPct val="150000"/>
              </a:lnSpc>
              <a:buFont typeface="Arial" panose="020B0604020202020204" pitchFamily="34" charset="0"/>
              <a:buChar char="•"/>
            </a:pPr>
            <a:r>
              <a:rPr lang="en-US" sz="2000" dirty="0">
                <a:effectLst/>
                <a:latin typeface="Raleway" panose="020F0502020204030204" pitchFamily="2" charset="0"/>
                <a:ea typeface="Calibri" panose="020F0502020204030204" pitchFamily="34" charset="0"/>
              </a:rPr>
              <a:t>Contractors can reduce risk and mitigate impact by implementing cybersecurity requirements in networks, processes, storage, and transmission of information.</a:t>
            </a:r>
            <a:endParaRPr lang="en-US" sz="2000" dirty="0">
              <a:latin typeface="Raleway" panose="020F0502020204030204" pitchFamily="2" charset="0"/>
            </a:endParaRPr>
          </a:p>
        </p:txBody>
      </p:sp>
    </p:spTree>
    <p:extLst>
      <p:ext uri="{BB962C8B-B14F-4D97-AF65-F5344CB8AC3E}">
        <p14:creationId xmlns:p14="http://schemas.microsoft.com/office/powerpoint/2010/main" val="7069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HISTORY</a:t>
            </a:r>
          </a:p>
        </p:txBody>
      </p:sp>
      <p:sp>
        <p:nvSpPr>
          <p:cNvPr id="2" name="TextBox 1">
            <a:extLst>
              <a:ext uri="{FF2B5EF4-FFF2-40B4-BE49-F238E27FC236}">
                <a16:creationId xmlns:a16="http://schemas.microsoft.com/office/drawing/2014/main" id="{947B3940-70E9-1DD6-34AE-B0EDCCB3E96A}"/>
              </a:ext>
            </a:extLst>
          </p:cNvPr>
          <p:cNvSpPr txBox="1"/>
          <p:nvPr/>
        </p:nvSpPr>
        <p:spPr>
          <a:xfrm>
            <a:off x="269506" y="1376413"/>
            <a:ext cx="8373979" cy="4731808"/>
          </a:xfrm>
          <a:prstGeom prst="rect">
            <a:avLst/>
          </a:prstGeom>
          <a:noFill/>
        </p:spPr>
        <p:txBody>
          <a:bodyPr wrap="square" rtlCol="0">
            <a:spAutoFit/>
          </a:bodyPr>
          <a:lstStyle/>
          <a:p>
            <a:pPr marL="514350" lvl="1" indent="-285750">
              <a:lnSpc>
                <a:spcPct val="107000"/>
              </a:lnSpc>
              <a:spcBef>
                <a:spcPts val="0"/>
              </a:spcBef>
              <a:spcAft>
                <a:spcPts val="800"/>
              </a:spcAft>
              <a:buFont typeface="Arial" panose="020B0604020202020204" pitchFamily="34" charset="0"/>
              <a:buChar char="•"/>
            </a:pPr>
            <a:r>
              <a:rPr lang="en-US" b="1" dirty="0">
                <a:solidFill>
                  <a:srgbClr val="000000"/>
                </a:solidFill>
                <a:effectLst/>
                <a:ea typeface="Calibri" panose="020F0502020204030204" pitchFamily="34" charset="0"/>
                <a:cs typeface="Melior"/>
              </a:rPr>
              <a:t>2016</a:t>
            </a:r>
            <a:r>
              <a:rPr lang="en-US" b="1" dirty="0">
                <a:solidFill>
                  <a:srgbClr val="000000"/>
                </a:solidFill>
                <a:latin typeface="Raleway" pitchFamily="2" charset="0"/>
                <a:ea typeface="Calibri" panose="020F0502020204030204" pitchFamily="34" charset="0"/>
                <a:cs typeface="Melior"/>
              </a:rPr>
              <a:t> -</a:t>
            </a:r>
            <a:r>
              <a:rPr lang="en-US" dirty="0">
                <a:solidFill>
                  <a:srgbClr val="000000"/>
                </a:solidFill>
                <a:effectLst/>
                <a:latin typeface="Raleway" pitchFamily="2" charset="0"/>
                <a:ea typeface="Calibri" panose="020F0502020204030204" pitchFamily="34" charset="0"/>
                <a:cs typeface="Melior"/>
              </a:rPr>
              <a:t> FAR Clause </a:t>
            </a:r>
            <a:r>
              <a:rPr lang="en-US" dirty="0">
                <a:solidFill>
                  <a:srgbClr val="000000"/>
                </a:solidFill>
                <a:effectLst/>
                <a:ea typeface="Calibri" panose="020F0502020204030204" pitchFamily="34" charset="0"/>
                <a:cs typeface="Melior"/>
              </a:rPr>
              <a:t>52.204-21</a:t>
            </a:r>
            <a:r>
              <a:rPr lang="en-US" dirty="0">
                <a:solidFill>
                  <a:srgbClr val="000000"/>
                </a:solidFill>
                <a:effectLst/>
                <a:latin typeface="Raleway" pitchFamily="2" charset="0"/>
                <a:ea typeface="Calibri" panose="020F0502020204030204" pitchFamily="34" charset="0"/>
                <a:cs typeface="Melior"/>
              </a:rPr>
              <a:t> specified </a:t>
            </a:r>
            <a:r>
              <a:rPr lang="en-US" u="sng" dirty="0">
                <a:solidFill>
                  <a:srgbClr val="000000"/>
                </a:solidFill>
                <a:effectLst/>
                <a:ea typeface="Calibri" panose="020F0502020204030204" pitchFamily="34" charset="0"/>
                <a:cs typeface="Melior"/>
              </a:rPr>
              <a:t>15</a:t>
            </a:r>
            <a:r>
              <a:rPr lang="en-US" u="sng" dirty="0">
                <a:solidFill>
                  <a:srgbClr val="000000"/>
                </a:solidFill>
                <a:effectLst/>
                <a:latin typeface="Raleway" pitchFamily="2" charset="0"/>
                <a:ea typeface="Calibri" panose="020F0502020204030204" pitchFamily="34" charset="0"/>
                <a:cs typeface="Melior"/>
              </a:rPr>
              <a:t> Basic Safeguarding Requirements</a:t>
            </a:r>
            <a:r>
              <a:rPr lang="en-US" dirty="0">
                <a:solidFill>
                  <a:srgbClr val="000000"/>
                </a:solidFill>
                <a:effectLst/>
                <a:latin typeface="Raleway" pitchFamily="2" charset="0"/>
                <a:ea typeface="Calibri" panose="020F0502020204030204" pitchFamily="34" charset="0"/>
                <a:cs typeface="Melior"/>
              </a:rPr>
              <a:t> for covered contractor information systems and DFARS Clause </a:t>
            </a:r>
            <a:r>
              <a:rPr lang="en-US" dirty="0">
                <a:solidFill>
                  <a:srgbClr val="000000"/>
                </a:solidFill>
                <a:effectLst/>
                <a:ea typeface="Calibri" panose="020F0502020204030204" pitchFamily="34" charset="0"/>
                <a:cs typeface="Melior"/>
              </a:rPr>
              <a:t>252.204-7012</a:t>
            </a:r>
            <a:r>
              <a:rPr lang="en-US" dirty="0">
                <a:solidFill>
                  <a:srgbClr val="000000"/>
                </a:solidFill>
                <a:effectLst/>
                <a:latin typeface="Raleway" pitchFamily="2" charset="0"/>
                <a:ea typeface="Calibri" panose="020F0502020204030204" pitchFamily="34" charset="0"/>
                <a:cs typeface="Melior"/>
              </a:rPr>
              <a:t> directed contractors to comply with </a:t>
            </a:r>
            <a:r>
              <a:rPr lang="en-US" u="sng" dirty="0">
                <a:solidFill>
                  <a:srgbClr val="000000"/>
                </a:solidFill>
                <a:effectLst/>
                <a:ea typeface="Calibri" panose="020F0502020204030204" pitchFamily="34" charset="0"/>
                <a:cs typeface="Melior"/>
              </a:rPr>
              <a:t>110</a:t>
            </a:r>
            <a:r>
              <a:rPr lang="en-US" u="sng" dirty="0">
                <a:solidFill>
                  <a:srgbClr val="000000"/>
                </a:solidFill>
                <a:effectLst/>
                <a:latin typeface="Raleway" pitchFamily="2" charset="0"/>
                <a:ea typeface="Calibri" panose="020F0502020204030204" pitchFamily="34" charset="0"/>
                <a:cs typeface="Melior"/>
              </a:rPr>
              <a:t> security requirements </a:t>
            </a:r>
            <a:r>
              <a:rPr lang="en-US" dirty="0">
                <a:solidFill>
                  <a:srgbClr val="000000"/>
                </a:solidFill>
                <a:effectLst/>
                <a:latin typeface="Raleway" pitchFamily="2" charset="0"/>
                <a:ea typeface="Calibri" panose="020F0502020204030204" pitchFamily="34" charset="0"/>
                <a:cs typeface="Melior"/>
              </a:rPr>
              <a:t>specified in</a:t>
            </a:r>
            <a:r>
              <a:rPr lang="en-US" dirty="0">
                <a:solidFill>
                  <a:srgbClr val="000000"/>
                </a:solidFill>
                <a:latin typeface="Raleway" pitchFamily="2" charset="0"/>
                <a:ea typeface="Calibri" panose="020F0502020204030204" pitchFamily="34" charset="0"/>
                <a:cs typeface="Melior"/>
              </a:rPr>
              <a:t> </a:t>
            </a:r>
            <a:r>
              <a:rPr lang="en-US" dirty="0">
                <a:solidFill>
                  <a:srgbClr val="000000"/>
                </a:solidFill>
                <a:effectLst/>
                <a:latin typeface="Raleway" pitchFamily="2" charset="0"/>
                <a:ea typeface="Calibri" panose="020F0502020204030204" pitchFamily="34" charset="0"/>
                <a:cs typeface="Melior"/>
              </a:rPr>
              <a:t>National Institute of Standards and Technology Special Publication </a:t>
            </a:r>
            <a:r>
              <a:rPr lang="en-US" dirty="0">
                <a:solidFill>
                  <a:srgbClr val="000000"/>
                </a:solidFill>
                <a:effectLst/>
                <a:ea typeface="Calibri" panose="020F0502020204030204" pitchFamily="34" charset="0"/>
                <a:cs typeface="Melior"/>
              </a:rPr>
              <a:t>800-171</a:t>
            </a:r>
            <a:r>
              <a:rPr lang="en-US" dirty="0">
                <a:solidFill>
                  <a:srgbClr val="000000"/>
                </a:solidFill>
                <a:effectLst/>
                <a:latin typeface="Raleway" pitchFamily="2" charset="0"/>
                <a:ea typeface="Calibri" panose="020F0502020204030204" pitchFamily="34" charset="0"/>
                <a:cs typeface="Melior"/>
              </a:rPr>
              <a:t> (NIST SP </a:t>
            </a:r>
            <a:r>
              <a:rPr lang="en-US" dirty="0">
                <a:solidFill>
                  <a:srgbClr val="000000"/>
                </a:solidFill>
                <a:effectLst/>
                <a:ea typeface="Calibri" panose="020F0502020204030204" pitchFamily="34" charset="0"/>
                <a:cs typeface="Melior"/>
              </a:rPr>
              <a:t>800-171</a:t>
            </a:r>
            <a:r>
              <a:rPr lang="en-US" dirty="0">
                <a:solidFill>
                  <a:srgbClr val="000000"/>
                </a:solidFill>
                <a:effectLst/>
                <a:latin typeface="Raleway" pitchFamily="2" charset="0"/>
                <a:ea typeface="Calibri" panose="020F0502020204030204" pitchFamily="34" charset="0"/>
                <a:cs typeface="Melior"/>
              </a:rPr>
              <a:t>).</a:t>
            </a:r>
          </a:p>
          <a:p>
            <a:pPr marL="228600" lvl="1" indent="0">
              <a:lnSpc>
                <a:spcPct val="107000"/>
              </a:lnSpc>
              <a:spcBef>
                <a:spcPts val="0"/>
              </a:spcBef>
              <a:spcAft>
                <a:spcPts val="800"/>
              </a:spcAft>
              <a:buNone/>
            </a:pPr>
            <a:endParaRPr lang="en-US" sz="1200" dirty="0">
              <a:solidFill>
                <a:srgbClr val="000000"/>
              </a:solidFill>
              <a:effectLst/>
              <a:latin typeface="Raleway" pitchFamily="2" charset="0"/>
              <a:ea typeface="Calibri" panose="020F0502020204030204" pitchFamily="34" charset="0"/>
              <a:cs typeface="Melior"/>
            </a:endParaRPr>
          </a:p>
          <a:p>
            <a:pPr marL="514350" lvl="1" indent="-285750">
              <a:lnSpc>
                <a:spcPct val="107000"/>
              </a:lnSpc>
              <a:spcBef>
                <a:spcPts val="0"/>
              </a:spcBef>
              <a:spcAft>
                <a:spcPts val="800"/>
              </a:spcAft>
              <a:buFont typeface="Arial" panose="020B0604020202020204" pitchFamily="34" charset="0"/>
              <a:buChar cha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a:t>
            </a:r>
            <a:r>
              <a:rPr lang="en-US" b="1" dirty="0">
                <a:solidFill>
                  <a:srgbClr val="000000"/>
                </a:solidFill>
                <a:latin typeface="Raleway" pitchFamily="2" charset="0"/>
                <a:ea typeface="Calibri" panose="020F0502020204030204" pitchFamily="34" charset="0"/>
                <a:cs typeface="Melior"/>
              </a:rPr>
              <a:t> -</a:t>
            </a:r>
            <a:r>
              <a:rPr lang="en-US" dirty="0">
                <a:solidFill>
                  <a:srgbClr val="000000"/>
                </a:solidFill>
                <a:effectLst/>
                <a:latin typeface="Raleway" pitchFamily="2" charset="0"/>
                <a:ea typeface="Calibri" panose="020F0502020204030204" pitchFamily="34" charset="0"/>
                <a:cs typeface="Melior"/>
              </a:rPr>
              <a:t> DoD published an interim rule</a:t>
            </a:r>
            <a:r>
              <a:rPr lang="en-US" dirty="0">
                <a:solidFill>
                  <a:srgbClr val="000000"/>
                </a:solidFill>
                <a:latin typeface="Raleway" pitchFamily="2" charset="0"/>
                <a:ea typeface="Calibri" panose="020F0502020204030204" pitchFamily="34" charset="0"/>
                <a:cs typeface="Melior"/>
              </a:rPr>
              <a:t> </a:t>
            </a:r>
            <a:r>
              <a:rPr lang="en-US" dirty="0">
                <a:solidFill>
                  <a:srgbClr val="000000"/>
                </a:solidFill>
                <a:effectLst/>
                <a:latin typeface="Raleway" pitchFamily="2" charset="0"/>
                <a:ea typeface="Calibri" panose="020F0502020204030204" pitchFamily="34" charset="0"/>
                <a:cs typeface="Melior"/>
              </a:rPr>
              <a:t>implementing its initial vision for the CMMC Program (‘‘CMMC </a:t>
            </a:r>
            <a:r>
              <a:rPr lang="en-US" dirty="0">
                <a:solidFill>
                  <a:srgbClr val="000000"/>
                </a:solidFill>
                <a:effectLst/>
                <a:ea typeface="Calibri" panose="020F0502020204030204" pitchFamily="34" charset="0"/>
                <a:cs typeface="Melior"/>
              </a:rPr>
              <a:t>1.0</a:t>
            </a:r>
            <a:r>
              <a:rPr lang="en-US" dirty="0">
                <a:solidFill>
                  <a:srgbClr val="000000"/>
                </a:solidFill>
                <a:effectLst/>
                <a:latin typeface="Raleway" pitchFamily="2" charset="0"/>
                <a:ea typeface="Calibri" panose="020F0502020204030204" pitchFamily="34" charset="0"/>
                <a:cs typeface="Melior"/>
              </a:rPr>
              <a:t>’’) and outlining key features, e.g. Required Assessments; Tiered </a:t>
            </a:r>
            <a:r>
              <a:rPr lang="en-US" dirty="0">
                <a:solidFill>
                  <a:srgbClr val="000000"/>
                </a:solidFill>
                <a:latin typeface="Raleway" pitchFamily="2" charset="0"/>
                <a:ea typeface="Calibri" panose="020F0502020204030204" pitchFamily="34" charset="0"/>
                <a:cs typeface="Melior"/>
              </a:rPr>
              <a:t>M</a:t>
            </a:r>
            <a:r>
              <a:rPr lang="en-US" dirty="0">
                <a:solidFill>
                  <a:srgbClr val="000000"/>
                </a:solidFill>
                <a:effectLst/>
                <a:latin typeface="Raleway" pitchFamily="2" charset="0"/>
                <a:ea typeface="Calibri" panose="020F0502020204030204" pitchFamily="34" charset="0"/>
                <a:cs typeface="Melior"/>
              </a:rPr>
              <a:t>odel of Practices and Processes; and Implementation Through </a:t>
            </a:r>
            <a:r>
              <a:rPr lang="en-US" dirty="0">
                <a:solidFill>
                  <a:srgbClr val="000000"/>
                </a:solidFill>
                <a:latin typeface="Raleway" pitchFamily="2" charset="0"/>
                <a:ea typeface="Calibri" panose="020F0502020204030204" pitchFamily="34" charset="0"/>
                <a:cs typeface="Melior"/>
              </a:rPr>
              <a:t>C</a:t>
            </a:r>
            <a:r>
              <a:rPr lang="en-US" dirty="0">
                <a:solidFill>
                  <a:srgbClr val="000000"/>
                </a:solidFill>
                <a:effectLst/>
                <a:latin typeface="Raleway" pitchFamily="2" charset="0"/>
                <a:ea typeface="Calibri" panose="020F0502020204030204" pitchFamily="34" charset="0"/>
                <a:cs typeface="Melior"/>
              </a:rPr>
              <a:t>ontracts. </a:t>
            </a:r>
            <a:r>
              <a:rPr lang="en-US" dirty="0">
                <a:effectLst/>
                <a:latin typeface="Raleway" pitchFamily="2" charset="0"/>
                <a:ea typeface="Calibri" panose="020F0502020204030204" pitchFamily="34" charset="0"/>
                <a:cs typeface="Melior"/>
              </a:rPr>
              <a:t>The interim rule became effective on November </a:t>
            </a:r>
            <a:r>
              <a:rPr lang="en-US" dirty="0">
                <a:effectLst/>
                <a:ea typeface="Calibri" panose="020F0502020204030204" pitchFamily="34" charset="0"/>
                <a:cs typeface="Melior"/>
              </a:rPr>
              <a:t>30, 2020 </a:t>
            </a:r>
            <a:r>
              <a:rPr lang="en-US" dirty="0">
                <a:effectLst/>
                <a:latin typeface="Raleway" pitchFamily="2" charset="0"/>
                <a:ea typeface="Calibri" panose="020F0502020204030204" pitchFamily="34" charset="0"/>
                <a:cs typeface="Melior"/>
              </a:rPr>
              <a:t>and included a five-year phase-in period.</a:t>
            </a:r>
          </a:p>
          <a:p>
            <a:pPr marL="228600" lvl="1" indent="0">
              <a:lnSpc>
                <a:spcPct val="107000"/>
              </a:lnSpc>
              <a:spcBef>
                <a:spcPts val="0"/>
              </a:spcBef>
              <a:spcAft>
                <a:spcPts val="800"/>
              </a:spcAft>
              <a:buNone/>
            </a:pPr>
            <a:endParaRPr lang="en-US" sz="1200" dirty="0">
              <a:latin typeface="Raleway" pitchFamily="2" charset="0"/>
              <a:ea typeface="Calibri" panose="020F0502020204030204" pitchFamily="34" charset="0"/>
              <a:cs typeface="Times New Roman" panose="02020603050405020304" pitchFamily="18" charset="0"/>
            </a:endParaRPr>
          </a:p>
          <a:p>
            <a:pPr marL="514350" lvl="1" indent="-285750">
              <a:lnSpc>
                <a:spcPct val="107000"/>
              </a:lnSpc>
              <a:spcBef>
                <a:spcPts val="0"/>
              </a:spcBef>
              <a:spcAft>
                <a:spcPts val="800"/>
              </a:spcAft>
              <a:buFont typeface="Arial" panose="020B0604020202020204" pitchFamily="34" charset="0"/>
              <a:buChar char="•"/>
            </a:pPr>
            <a:r>
              <a:rPr lang="en-US" b="1" dirty="0">
                <a:solidFill>
                  <a:srgbClr val="000000"/>
                </a:solidFill>
                <a:effectLst/>
                <a:ea typeface="Calibri" panose="020F0502020204030204" pitchFamily="34" charset="0"/>
                <a:cs typeface="Melior"/>
              </a:rPr>
              <a:t>2021</a:t>
            </a:r>
            <a:r>
              <a:rPr lang="en-US" b="1" dirty="0">
                <a:solidFill>
                  <a:srgbClr val="000000"/>
                </a:solidFill>
                <a:latin typeface="Raleway" pitchFamily="2" charset="0"/>
                <a:ea typeface="Calibri" panose="020F0502020204030204" pitchFamily="34" charset="0"/>
                <a:cs typeface="Melior"/>
              </a:rPr>
              <a:t> - </a:t>
            </a:r>
            <a:r>
              <a:rPr lang="en-US" dirty="0">
                <a:solidFill>
                  <a:srgbClr val="000000"/>
                </a:solidFill>
                <a:effectLst/>
                <a:latin typeface="Raleway" pitchFamily="2" charset="0"/>
                <a:ea typeface="Calibri" panose="020F0502020204030204" pitchFamily="34" charset="0"/>
                <a:cs typeface="Melior"/>
              </a:rPr>
              <a:t>DoD </a:t>
            </a:r>
            <a:r>
              <a:rPr lang="en-US" dirty="0">
                <a:solidFill>
                  <a:srgbClr val="000000"/>
                </a:solidFill>
                <a:latin typeface="Raleway" pitchFamily="2" charset="0"/>
                <a:ea typeface="Calibri" panose="020F0502020204030204" pitchFamily="34" charset="0"/>
                <a:cs typeface="Melior"/>
              </a:rPr>
              <a:t>conducted</a:t>
            </a:r>
            <a:r>
              <a:rPr lang="en-US" dirty="0">
                <a:solidFill>
                  <a:srgbClr val="000000"/>
                </a:solidFill>
                <a:effectLst/>
                <a:latin typeface="Raleway" pitchFamily="2" charset="0"/>
                <a:ea typeface="Calibri" panose="020F0502020204030204" pitchFamily="34" charset="0"/>
                <a:cs typeface="Melior"/>
              </a:rPr>
              <a:t> an internal review of CMMC </a:t>
            </a:r>
            <a:r>
              <a:rPr lang="en-US" dirty="0">
                <a:solidFill>
                  <a:srgbClr val="000000"/>
                </a:solidFill>
                <a:effectLst/>
                <a:ea typeface="Calibri" panose="020F0502020204030204" pitchFamily="34" charset="0"/>
                <a:cs typeface="Melior"/>
              </a:rPr>
              <a:t>1.0</a:t>
            </a:r>
            <a:r>
              <a:rPr lang="en-US" dirty="0">
                <a:solidFill>
                  <a:srgbClr val="000000"/>
                </a:solidFill>
                <a:effectLst/>
                <a:latin typeface="Raleway" pitchFamily="2" charset="0"/>
                <a:ea typeface="Calibri" panose="020F0502020204030204" pitchFamily="34" charset="0"/>
                <a:cs typeface="Melior"/>
              </a:rPr>
              <a:t> implementation</a:t>
            </a:r>
            <a:r>
              <a:rPr lang="en-US" dirty="0">
                <a:solidFill>
                  <a:srgbClr val="000000"/>
                </a:solidFill>
                <a:latin typeface="Raleway" pitchFamily="2" charset="0"/>
                <a:ea typeface="Calibri" panose="020F0502020204030204" pitchFamily="34" charset="0"/>
                <a:cs typeface="Melior"/>
              </a:rPr>
              <a:t> and </a:t>
            </a:r>
            <a:r>
              <a:rPr lang="en-US" dirty="0">
                <a:solidFill>
                  <a:srgbClr val="000000"/>
                </a:solidFill>
                <a:effectLst/>
                <a:latin typeface="Raleway" pitchFamily="2" charset="0"/>
                <a:ea typeface="Calibri" panose="020F0502020204030204" pitchFamily="34" charset="0"/>
                <a:cs typeface="Melior"/>
              </a:rPr>
              <a:t>announced the development of ‘‘CMMC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r>
              <a:rPr lang="en-US" dirty="0">
                <a:solidFill>
                  <a:srgbClr val="000000"/>
                </a:solidFill>
                <a:effectLst/>
                <a:latin typeface="Raleway" pitchFamily="2" charset="0"/>
                <a:ea typeface="Calibri" panose="020F0502020204030204" pitchFamily="34" charset="0"/>
                <a:cs typeface="Melior"/>
              </a:rPr>
              <a:t>,’’ an updated program structure and requirements.</a:t>
            </a:r>
          </a:p>
        </p:txBody>
      </p:sp>
    </p:spTree>
    <p:extLst>
      <p:ext uri="{BB962C8B-B14F-4D97-AF65-F5344CB8AC3E}">
        <p14:creationId xmlns:p14="http://schemas.microsoft.com/office/powerpoint/2010/main" val="4901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400" dirty="0">
                <a:latin typeface="Raleway Black" pitchFamily="2" charset="0"/>
              </a:rPr>
              <a:t>CURRENT PROGRAM REQUIREMENTS</a:t>
            </a:r>
          </a:p>
        </p:txBody>
      </p:sp>
      <p:sp>
        <p:nvSpPr>
          <p:cNvPr id="2" name="TextBox 1">
            <a:extLst>
              <a:ext uri="{FF2B5EF4-FFF2-40B4-BE49-F238E27FC236}">
                <a16:creationId xmlns:a16="http://schemas.microsoft.com/office/drawing/2014/main" id="{D9DF0202-7F24-D4BB-0306-807F76A7CB52}"/>
              </a:ext>
            </a:extLst>
          </p:cNvPr>
          <p:cNvSpPr txBox="1"/>
          <p:nvPr/>
        </p:nvSpPr>
        <p:spPr>
          <a:xfrm>
            <a:off x="433137" y="1434164"/>
            <a:ext cx="8229600" cy="4832092"/>
          </a:xfrm>
          <a:prstGeom prst="rect">
            <a:avLst/>
          </a:prstGeom>
          <a:noFill/>
        </p:spPr>
        <p:txBody>
          <a:bodyPr wrap="square" rtlCol="0">
            <a:spAutoFit/>
          </a:bodyPr>
          <a:lstStyle/>
          <a:p>
            <a:pPr marL="285750" indent="-285750">
              <a:buFont typeface="Arial" panose="020B0604020202020204" pitchFamily="34" charset="0"/>
              <a:buChar char="•"/>
            </a:pPr>
            <a:r>
              <a:rPr lang="en-US" sz="1600" b="1" kern="0" dirty="0">
                <a:effectLst/>
                <a:latin typeface="Raleway" pitchFamily="2" charset="0"/>
                <a:ea typeface="Calibri" panose="020F0502020204030204" pitchFamily="34" charset="0"/>
                <a:cs typeface="Melior"/>
              </a:rPr>
              <a:t>FAR </a:t>
            </a:r>
            <a:r>
              <a:rPr lang="en-US" sz="1600" b="1" kern="0" dirty="0">
                <a:effectLst/>
                <a:latin typeface="+mj-lt"/>
                <a:ea typeface="Calibri" panose="020F0502020204030204" pitchFamily="34" charset="0"/>
                <a:cs typeface="Melior"/>
              </a:rPr>
              <a:t>52.204-21</a:t>
            </a:r>
            <a:r>
              <a:rPr lang="en-US" sz="1600" b="1" kern="0" dirty="0">
                <a:effectLst/>
                <a:latin typeface="Raleway" pitchFamily="2" charset="0"/>
                <a:ea typeface="Calibri" panose="020F0502020204030204" pitchFamily="34" charset="0"/>
                <a:cs typeface="Melior"/>
              </a:rPr>
              <a:t> </a:t>
            </a:r>
            <a:r>
              <a:rPr lang="en-US" sz="1600" kern="0" dirty="0">
                <a:effectLst/>
                <a:latin typeface="Raleway" pitchFamily="2" charset="0"/>
                <a:ea typeface="Calibri" panose="020F0502020204030204" pitchFamily="34" charset="0"/>
                <a:cs typeface="Melior"/>
              </a:rPr>
              <a:t>requires compliance with </a:t>
            </a:r>
            <a:r>
              <a:rPr lang="en-US" sz="1600" b="1" kern="0" dirty="0">
                <a:effectLst/>
                <a:ea typeface="Calibri" panose="020F0502020204030204" pitchFamily="34" charset="0"/>
                <a:cs typeface="Melior"/>
              </a:rPr>
              <a:t>15</a:t>
            </a:r>
            <a:r>
              <a:rPr lang="en-US" sz="1600" b="1" kern="0" dirty="0">
                <a:effectLst/>
                <a:latin typeface="Raleway" pitchFamily="2" charset="0"/>
                <a:ea typeface="Calibri" panose="020F0502020204030204" pitchFamily="34" charset="0"/>
                <a:cs typeface="Melior"/>
              </a:rPr>
              <a:t> elementary cybersecurity requirements</a:t>
            </a:r>
            <a:r>
              <a:rPr lang="en-US" sz="1600" kern="0" dirty="0">
                <a:effectLst/>
                <a:latin typeface="Raleway" pitchFamily="2" charset="0"/>
                <a:ea typeface="Calibri" panose="020F0502020204030204" pitchFamily="34" charset="0"/>
                <a:cs typeface="Melior"/>
              </a:rPr>
              <a:t> for </a:t>
            </a:r>
            <a:r>
              <a:rPr lang="en-US" sz="1600" u="sng" kern="0" dirty="0">
                <a:effectLst/>
                <a:latin typeface="Raleway" pitchFamily="2" charset="0"/>
                <a:ea typeface="Calibri" panose="020F0502020204030204" pitchFamily="34" charset="0"/>
                <a:cs typeface="Melior"/>
              </a:rPr>
              <a:t>all</a:t>
            </a:r>
            <a:r>
              <a:rPr lang="en-US" sz="1600" kern="0" dirty="0">
                <a:effectLst/>
                <a:latin typeface="Raleway" pitchFamily="2" charset="0"/>
                <a:ea typeface="Calibri" panose="020F0502020204030204" pitchFamily="34" charset="0"/>
                <a:cs typeface="Melior"/>
              </a:rPr>
              <a:t> </a:t>
            </a:r>
            <a:r>
              <a:rPr lang="en-US" sz="1600" u="sng" kern="0" dirty="0">
                <a:effectLst/>
                <a:latin typeface="Raleway" pitchFamily="2" charset="0"/>
                <a:ea typeface="Calibri" panose="020F0502020204030204" pitchFamily="34" charset="0"/>
                <a:cs typeface="Melior"/>
              </a:rPr>
              <a:t>Federal</a:t>
            </a:r>
            <a:r>
              <a:rPr lang="en-US" sz="1600" kern="0" dirty="0">
                <a:effectLst/>
                <a:latin typeface="Raleway" pitchFamily="2" charset="0"/>
                <a:ea typeface="Calibri" panose="020F0502020204030204" pitchFamily="34" charset="0"/>
                <a:cs typeface="Melior"/>
              </a:rPr>
              <a:t> contracts.</a:t>
            </a:r>
          </a:p>
          <a:p>
            <a:endParaRPr lang="en-US" sz="1200" kern="0" dirty="0">
              <a:effectLst/>
              <a:latin typeface="Raleway" pitchFamily="2" charset="0"/>
              <a:ea typeface="Calibri" panose="020F0502020204030204" pitchFamily="34" charset="0"/>
              <a:cs typeface="Melior"/>
            </a:endParaRPr>
          </a:p>
          <a:p>
            <a:pPr marL="285750" indent="-285750">
              <a:buFont typeface="Arial" panose="020B0604020202020204" pitchFamily="34" charset="0"/>
              <a:buChar char="•"/>
            </a:pPr>
            <a:r>
              <a:rPr lang="en-US" sz="1600" b="1" kern="0" dirty="0">
                <a:effectLst/>
                <a:latin typeface="Raleway" pitchFamily="2" charset="0"/>
                <a:ea typeface="Calibri" panose="020F0502020204030204" pitchFamily="34" charset="0"/>
                <a:cs typeface="Melior"/>
              </a:rPr>
              <a:t>DFARS </a:t>
            </a:r>
            <a:r>
              <a:rPr lang="en-US" sz="1600" b="1" kern="0" dirty="0">
                <a:effectLst/>
                <a:latin typeface="+mj-lt"/>
                <a:ea typeface="Calibri" panose="020F0502020204030204" pitchFamily="34" charset="0"/>
                <a:cs typeface="Melior"/>
              </a:rPr>
              <a:t>252.204-7012</a:t>
            </a:r>
            <a:r>
              <a:rPr lang="en-US" sz="1600" b="1" kern="0" dirty="0">
                <a:effectLst/>
                <a:latin typeface="Raleway" pitchFamily="2" charset="0"/>
                <a:ea typeface="Calibri" panose="020F0502020204030204" pitchFamily="34" charset="0"/>
                <a:cs typeface="Melior"/>
              </a:rPr>
              <a:t> </a:t>
            </a:r>
            <a:r>
              <a:rPr lang="en-US" sz="1600" kern="0" dirty="0">
                <a:effectLst/>
                <a:latin typeface="Raleway" pitchFamily="2" charset="0"/>
                <a:ea typeface="Calibri" panose="020F0502020204030204" pitchFamily="34" charset="0"/>
                <a:cs typeface="Melior"/>
              </a:rPr>
              <a:t>requires contractors to implement </a:t>
            </a:r>
            <a:r>
              <a:rPr lang="en-US" sz="1600" b="1" kern="0" dirty="0">
                <a:effectLst/>
                <a:ea typeface="Calibri" panose="020F0502020204030204" pitchFamily="34" charset="0"/>
                <a:cs typeface="Melior"/>
              </a:rPr>
              <a:t>110</a:t>
            </a:r>
            <a:r>
              <a:rPr lang="en-US" sz="1600" b="1" kern="0" dirty="0">
                <a:effectLst/>
                <a:latin typeface="Raleway" pitchFamily="2" charset="0"/>
                <a:ea typeface="Calibri" panose="020F0502020204030204" pitchFamily="34" charset="0"/>
                <a:cs typeface="Melior"/>
              </a:rPr>
              <a:t> cybersecurity requirements, </a:t>
            </a:r>
            <a:r>
              <a:rPr lang="en-US" sz="1600" kern="0" dirty="0">
                <a:effectLst/>
                <a:latin typeface="Raleway" pitchFamily="2" charset="0"/>
                <a:ea typeface="Calibri" panose="020F0502020204030204" pitchFamily="34" charset="0"/>
                <a:cs typeface="Melior"/>
              </a:rPr>
              <a:t>specified in the NIST Special Publication (SP) </a:t>
            </a:r>
            <a:r>
              <a:rPr lang="en-US" sz="1600" kern="0" dirty="0">
                <a:effectLst/>
                <a:ea typeface="Calibri" panose="020F0502020204030204" pitchFamily="34" charset="0"/>
                <a:cs typeface="Melior"/>
              </a:rPr>
              <a:t>800-171</a:t>
            </a:r>
            <a:r>
              <a:rPr lang="en-US" sz="1600" kern="0" dirty="0">
                <a:effectLst/>
                <a:latin typeface="Raleway" pitchFamily="2" charset="0"/>
                <a:ea typeface="Calibri" panose="020F0502020204030204" pitchFamily="34" charset="0"/>
                <a:cs typeface="Melior"/>
              </a:rPr>
              <a:t>, </a:t>
            </a:r>
            <a:r>
              <a:rPr lang="en-US" sz="1600" i="1" kern="0" dirty="0">
                <a:effectLst/>
                <a:latin typeface="Raleway" pitchFamily="2" charset="0"/>
                <a:ea typeface="Calibri" panose="020F0502020204030204" pitchFamily="34" charset="0"/>
                <a:cs typeface="Melior-Italic"/>
              </a:rPr>
              <a:t>Protecting Controlled Unclassified Information in Nonfederal Systems and Organizations</a:t>
            </a:r>
            <a:r>
              <a:rPr lang="en-US" sz="1600" kern="0" dirty="0">
                <a:latin typeface="Raleway" pitchFamily="2" charset="0"/>
                <a:ea typeface="Calibri" panose="020F0502020204030204" pitchFamily="34" charset="0"/>
                <a:cs typeface="Melior-Italic"/>
              </a:rPr>
              <a:t>, for most </a:t>
            </a:r>
            <a:r>
              <a:rPr lang="en-US" sz="1600" u="sng" kern="0" dirty="0">
                <a:latin typeface="Raleway" pitchFamily="2" charset="0"/>
                <a:ea typeface="Calibri" panose="020F0502020204030204" pitchFamily="34" charset="0"/>
                <a:cs typeface="Melior-Italic"/>
              </a:rPr>
              <a:t>Defense</a:t>
            </a:r>
            <a:r>
              <a:rPr lang="en-US" sz="1600" kern="0" dirty="0">
                <a:latin typeface="Raleway" pitchFamily="2" charset="0"/>
                <a:ea typeface="Calibri" panose="020F0502020204030204" pitchFamily="34" charset="0"/>
                <a:cs typeface="Melior-Italic"/>
              </a:rPr>
              <a:t> contracts</a:t>
            </a:r>
            <a:r>
              <a:rPr lang="en-US" sz="1600" i="1" kern="0" dirty="0">
                <a:effectLst/>
                <a:latin typeface="Raleway" pitchFamily="2" charset="0"/>
                <a:ea typeface="Calibri" panose="020F0502020204030204" pitchFamily="34" charset="0"/>
                <a:cs typeface="Melior-Italic"/>
              </a:rPr>
              <a:t>. </a:t>
            </a:r>
            <a:r>
              <a:rPr lang="en-US" sz="1600" kern="0" dirty="0">
                <a:effectLst/>
                <a:latin typeface="Raleway" pitchFamily="2" charset="0"/>
                <a:ea typeface="Calibri" panose="020F0502020204030204" pitchFamily="34" charset="0"/>
                <a:cs typeface="Melior-Italic"/>
              </a:rPr>
              <a:t>Defense c</a:t>
            </a:r>
            <a:r>
              <a:rPr lang="en-US" sz="1600" kern="0" dirty="0">
                <a:effectLst/>
                <a:latin typeface="Raleway" pitchFamily="2" charset="0"/>
                <a:ea typeface="Calibri" panose="020F0502020204030204" pitchFamily="34" charset="0"/>
                <a:cs typeface="Melior"/>
              </a:rPr>
              <a:t>ontractors are required to develop a System Security Plan (SSP) detailing the policies and procedures they have in place to comply with </a:t>
            </a:r>
            <a:r>
              <a:rPr lang="en-US" sz="1600" kern="0" dirty="0">
                <a:effectLst/>
                <a:ea typeface="Calibri" panose="020F0502020204030204" pitchFamily="34" charset="0"/>
                <a:cs typeface="Melior"/>
              </a:rPr>
              <a:t>NIST SP 800-171</a:t>
            </a:r>
            <a:r>
              <a:rPr lang="en-US" sz="1600" kern="0" dirty="0">
                <a:effectLst/>
                <a:latin typeface="Raleway" pitchFamily="2" charset="0"/>
                <a:ea typeface="Calibri" panose="020F0502020204030204" pitchFamily="34" charset="0"/>
                <a:cs typeface="Melior"/>
              </a:rPr>
              <a:t>.  Note that we are now under Revision </a:t>
            </a:r>
            <a:r>
              <a:rPr lang="en-US" sz="1600" kern="0" dirty="0">
                <a:effectLst/>
                <a:ea typeface="Calibri" panose="020F0502020204030204" pitchFamily="34" charset="0"/>
                <a:cs typeface="Melior"/>
              </a:rPr>
              <a:t>3</a:t>
            </a:r>
            <a:r>
              <a:rPr lang="en-US" sz="1600" kern="0" dirty="0">
                <a:effectLst/>
                <a:latin typeface="Raleway" pitchFamily="2" charset="0"/>
                <a:ea typeface="Calibri" panose="020F0502020204030204" pitchFamily="34" charset="0"/>
                <a:cs typeface="Melior"/>
              </a:rPr>
              <a:t> of NIST SP </a:t>
            </a:r>
            <a:r>
              <a:rPr lang="en-US" sz="1600" kern="0" dirty="0">
                <a:effectLst/>
                <a:ea typeface="Calibri" panose="020F0502020204030204" pitchFamily="34" charset="0"/>
                <a:cs typeface="Melior"/>
              </a:rPr>
              <a:t>800-171</a:t>
            </a:r>
            <a:r>
              <a:rPr lang="en-US" sz="1600" kern="0" dirty="0">
                <a:effectLst/>
                <a:latin typeface="Raleway" pitchFamily="2" charset="0"/>
                <a:ea typeface="Calibri" panose="020F0502020204030204" pitchFamily="34" charset="0"/>
                <a:cs typeface="Melior"/>
              </a:rPr>
              <a:t>.</a:t>
            </a:r>
          </a:p>
          <a:p>
            <a:pPr marL="285750" indent="-285750">
              <a:buFont typeface="Arial" panose="020B0604020202020204" pitchFamily="34" charset="0"/>
              <a:buChar char="•"/>
            </a:pPr>
            <a:endParaRPr lang="en-US" sz="1200" kern="0" dirty="0">
              <a:effectLst/>
              <a:latin typeface="Raleway" pitchFamily="2" charset="0"/>
              <a:ea typeface="Calibri" panose="020F0502020204030204" pitchFamily="34" charset="0"/>
              <a:cs typeface="Melior"/>
            </a:endParaRPr>
          </a:p>
          <a:p>
            <a:pPr marL="285750" indent="-285750">
              <a:buFont typeface="Arial" panose="020B0604020202020204" pitchFamily="34" charset="0"/>
              <a:buChar char="•"/>
            </a:pPr>
            <a:r>
              <a:rPr lang="en-US" sz="1600" b="1" kern="0" dirty="0">
                <a:effectLst/>
                <a:latin typeface="Raleway" pitchFamily="2" charset="0"/>
                <a:ea typeface="Calibri" panose="020F0502020204030204" pitchFamily="34" charset="0"/>
                <a:cs typeface="Melior"/>
              </a:rPr>
              <a:t>DFARS </a:t>
            </a:r>
            <a:r>
              <a:rPr lang="en-US" sz="1600" b="1" kern="0" dirty="0">
                <a:effectLst/>
                <a:ea typeface="Calibri" panose="020F0502020204030204" pitchFamily="34" charset="0"/>
                <a:cs typeface="Melior"/>
              </a:rPr>
              <a:t>252.204–7019</a:t>
            </a:r>
            <a:r>
              <a:rPr lang="en-US" sz="1600" b="1" kern="0" dirty="0">
                <a:latin typeface="Raleway" pitchFamily="2" charset="0"/>
                <a:ea typeface="Calibri" panose="020F0502020204030204" pitchFamily="34" charset="0"/>
                <a:cs typeface="Melior"/>
              </a:rPr>
              <a:t> </a:t>
            </a:r>
            <a:r>
              <a:rPr lang="en-US" sz="1600" kern="0" dirty="0">
                <a:latin typeface="Raleway" pitchFamily="2" charset="0"/>
                <a:ea typeface="Calibri" panose="020F0502020204030204" pitchFamily="34" charset="0"/>
                <a:cs typeface="Melior"/>
              </a:rPr>
              <a:t>strengthens the requirements of DFARS </a:t>
            </a:r>
            <a:r>
              <a:rPr lang="en-US" sz="1600" kern="0" dirty="0">
                <a:effectLst/>
                <a:ea typeface="Calibri" panose="020F0502020204030204" pitchFamily="34" charset="0"/>
                <a:cs typeface="Melior"/>
              </a:rPr>
              <a:t>252.204-7012</a:t>
            </a:r>
            <a:r>
              <a:rPr lang="en-US" sz="1600" kern="0" dirty="0">
                <a:effectLst/>
                <a:latin typeface="Raleway" pitchFamily="2" charset="0"/>
                <a:ea typeface="Calibri" panose="020F0502020204030204" pitchFamily="34" charset="0"/>
                <a:cs typeface="Melior"/>
              </a:rPr>
              <a:t> by requiring contractors to conduct an </a:t>
            </a:r>
            <a:r>
              <a:rPr lang="en-US" sz="1600" kern="0" dirty="0">
                <a:effectLst/>
                <a:ea typeface="Calibri" panose="020F0502020204030204" pitchFamily="34" charset="0"/>
                <a:cs typeface="Melior"/>
              </a:rPr>
              <a:t>NIST SP 800–171A, Rev. 3 </a:t>
            </a:r>
            <a:r>
              <a:rPr lang="en-US" sz="1600" kern="0" dirty="0">
                <a:effectLst/>
                <a:latin typeface="Raleway" pitchFamily="2" charset="0"/>
                <a:ea typeface="Calibri" panose="020F0502020204030204" pitchFamily="34" charset="0"/>
                <a:cs typeface="Melior"/>
              </a:rPr>
              <a:t>self-assessment. Self-assessment scores must be reported in SPRS. Self-assessments must be submitted by the time of award and </a:t>
            </a:r>
            <a:r>
              <a:rPr lang="en-US" sz="1600" kern="0" dirty="0">
                <a:latin typeface="Raleway" pitchFamily="2" charset="0"/>
                <a:ea typeface="Calibri" panose="020F0502020204030204" pitchFamily="34" charset="0"/>
                <a:cs typeface="Melior"/>
              </a:rPr>
              <a:t>must </a:t>
            </a:r>
            <a:r>
              <a:rPr lang="en-US" sz="1600" kern="0" dirty="0">
                <a:effectLst/>
                <a:latin typeface="Raleway" pitchFamily="2" charset="0"/>
                <a:ea typeface="Calibri" panose="020F0502020204030204" pitchFamily="34" charset="0"/>
                <a:cs typeface="Melior"/>
              </a:rPr>
              <a:t>not be more than </a:t>
            </a:r>
            <a:r>
              <a:rPr lang="en-US" sz="1600" kern="0" dirty="0">
                <a:effectLst/>
                <a:ea typeface="Calibri" panose="020F0502020204030204" pitchFamily="34" charset="0"/>
                <a:cs typeface="Melior"/>
              </a:rPr>
              <a:t>3</a:t>
            </a:r>
            <a:r>
              <a:rPr lang="en-US" sz="1600" kern="0" dirty="0">
                <a:effectLst/>
                <a:latin typeface="Raleway" pitchFamily="2" charset="0"/>
                <a:ea typeface="Calibri" panose="020F0502020204030204" pitchFamily="34" charset="0"/>
                <a:cs typeface="Melior"/>
              </a:rPr>
              <a:t> years old.</a:t>
            </a:r>
          </a:p>
          <a:p>
            <a:r>
              <a:rPr lang="en-US" sz="1200" kern="0" dirty="0">
                <a:effectLst/>
                <a:latin typeface="Raleway" pitchFamily="2" charset="0"/>
                <a:ea typeface="Calibri" panose="020F0502020204030204" pitchFamily="34" charset="0"/>
                <a:cs typeface="Melior"/>
              </a:rPr>
              <a:t> </a:t>
            </a:r>
          </a:p>
          <a:p>
            <a:pPr marL="285750" indent="-285750">
              <a:buFont typeface="Arial" panose="020B0604020202020204" pitchFamily="34" charset="0"/>
              <a:buChar char="•"/>
            </a:pPr>
            <a:r>
              <a:rPr lang="en-US" sz="1600" b="1" kern="0" dirty="0">
                <a:latin typeface="Raleway" pitchFamily="2" charset="0"/>
              </a:rPr>
              <a:t>DFARS </a:t>
            </a:r>
            <a:r>
              <a:rPr lang="en-US" sz="1600" b="1" kern="0" dirty="0">
                <a:effectLst/>
                <a:ea typeface="Calibri" panose="020F0502020204030204" pitchFamily="34" charset="0"/>
                <a:cs typeface="Melior"/>
              </a:rPr>
              <a:t>252.204–7020</a:t>
            </a:r>
            <a:r>
              <a:rPr lang="en-US" sz="1600" b="1" kern="0" dirty="0">
                <a:effectLst/>
                <a:latin typeface="Raleway" pitchFamily="2" charset="0"/>
                <a:ea typeface="Calibri" panose="020F0502020204030204" pitchFamily="34" charset="0"/>
                <a:cs typeface="Melior"/>
              </a:rPr>
              <a:t> </a:t>
            </a:r>
            <a:r>
              <a:rPr lang="en-US" sz="1600" kern="0" dirty="0">
                <a:effectLst/>
                <a:latin typeface="Raleway" pitchFamily="2" charset="0"/>
                <a:ea typeface="Calibri" panose="020F0502020204030204" pitchFamily="34" charset="0"/>
                <a:cs typeface="Melior"/>
              </a:rPr>
              <a:t>notifies contractors that DoD reserves the right to conduct a higher-level assessment and that contractors must give assessors full access to their facilities, systems, and personnel. It requires contractors to confirm their subcontractors have </a:t>
            </a:r>
            <a:r>
              <a:rPr lang="en-US" sz="1600" kern="0" dirty="0">
                <a:latin typeface="Raleway" pitchFamily="2" charset="0"/>
                <a:ea typeface="Calibri" panose="020F0502020204030204" pitchFamily="34" charset="0"/>
                <a:cs typeface="Melior"/>
              </a:rPr>
              <a:t>assessment </a:t>
            </a:r>
            <a:r>
              <a:rPr lang="en-US" sz="1600" kern="0" dirty="0">
                <a:effectLst/>
                <a:latin typeface="Raleway" pitchFamily="2" charset="0"/>
                <a:ea typeface="Calibri" panose="020F0502020204030204" pitchFamily="34" charset="0"/>
                <a:cs typeface="Melior"/>
              </a:rPr>
              <a:t>scores posted in SPRS.</a:t>
            </a:r>
            <a:endParaRPr lang="en-US" sz="1600" b="1" kern="0" dirty="0">
              <a:effectLst/>
              <a:latin typeface="Raleway" pitchFamily="2" charset="0"/>
              <a:ea typeface="Calibri" panose="020F0502020204030204" pitchFamily="34" charset="0"/>
              <a:cs typeface="Melior"/>
            </a:endParaRPr>
          </a:p>
        </p:txBody>
      </p:sp>
    </p:spTree>
    <p:extLst>
      <p:ext uri="{BB962C8B-B14F-4D97-AF65-F5344CB8AC3E}">
        <p14:creationId xmlns:p14="http://schemas.microsoft.com/office/powerpoint/2010/main" val="393957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CURRENT PROGRAM REQUIREMENTS</a:t>
            </a:r>
          </a:p>
        </p:txBody>
      </p:sp>
      <p:sp>
        <p:nvSpPr>
          <p:cNvPr id="2" name="TextBox 1">
            <a:extLst>
              <a:ext uri="{FF2B5EF4-FFF2-40B4-BE49-F238E27FC236}">
                <a16:creationId xmlns:a16="http://schemas.microsoft.com/office/drawing/2014/main" id="{47B07822-9E21-3523-7348-07BEA1FED9A7}"/>
              </a:ext>
            </a:extLst>
          </p:cNvPr>
          <p:cNvSpPr txBox="1"/>
          <p:nvPr/>
        </p:nvSpPr>
        <p:spPr>
          <a:xfrm>
            <a:off x="625642" y="1751798"/>
            <a:ext cx="7844590" cy="4308872"/>
          </a:xfrm>
          <a:prstGeom prst="rect">
            <a:avLst/>
          </a:prstGeom>
          <a:noFill/>
        </p:spPr>
        <p:txBody>
          <a:bodyPr wrap="square" rtlCol="0">
            <a:spAutoFit/>
          </a:bodyPr>
          <a:lstStyle/>
          <a:p>
            <a:pPr marL="342900" indent="-342900">
              <a:buFont typeface="Arial" panose="020B0604020202020204" pitchFamily="34" charset="0"/>
              <a:buChar char="•"/>
            </a:pPr>
            <a:r>
              <a:rPr lang="en-US" sz="2000" b="1" kern="0" dirty="0">
                <a:effectLst/>
                <a:latin typeface="Raleway" pitchFamily="2" charset="0"/>
                <a:ea typeface="Calibri" panose="020F0502020204030204" pitchFamily="34" charset="0"/>
                <a:cs typeface="Melior"/>
              </a:rPr>
              <a:t>Exceptions to current NIST SP </a:t>
            </a:r>
            <a:r>
              <a:rPr lang="en-US" sz="2000" b="1" kern="0" dirty="0">
                <a:effectLst/>
                <a:ea typeface="Calibri" panose="020F0502020204030204" pitchFamily="34" charset="0"/>
                <a:cs typeface="Melior"/>
              </a:rPr>
              <a:t>800-171</a:t>
            </a:r>
            <a:r>
              <a:rPr lang="en-US" sz="2000" b="1" kern="0" dirty="0">
                <a:effectLst/>
                <a:latin typeface="Raleway" pitchFamily="2" charset="0"/>
                <a:ea typeface="Calibri" panose="020F0502020204030204" pitchFamily="34" charset="0"/>
                <a:cs typeface="Melior"/>
              </a:rPr>
              <a:t>, Rev. </a:t>
            </a:r>
            <a:r>
              <a:rPr lang="en-US" sz="2000" b="1" kern="0" dirty="0">
                <a:effectLst/>
                <a:ea typeface="Calibri" panose="020F0502020204030204" pitchFamily="34" charset="0"/>
                <a:cs typeface="Melior"/>
              </a:rPr>
              <a:t>3</a:t>
            </a:r>
            <a:r>
              <a:rPr lang="en-US" sz="2000" b="1" kern="0" dirty="0">
                <a:effectLst/>
                <a:latin typeface="Raleway" pitchFamily="2" charset="0"/>
                <a:ea typeface="Calibri" panose="020F0502020204030204" pitchFamily="34" charset="0"/>
                <a:cs typeface="Melior"/>
              </a:rPr>
              <a:t> Requirement</a:t>
            </a:r>
          </a:p>
          <a:p>
            <a:endParaRPr lang="en-US" sz="800" b="1" kern="0" dirty="0">
              <a:effectLst/>
              <a:latin typeface="Raleway" pitchFamily="2" charset="0"/>
              <a:ea typeface="Calibri" panose="020F0502020204030204" pitchFamily="34" charset="0"/>
              <a:cs typeface="Melior"/>
            </a:endParaRPr>
          </a:p>
          <a:p>
            <a:pPr marL="742950" lvl="1" indent="-285750">
              <a:buFont typeface="Raleway" pitchFamily="2" charset="0"/>
              <a:buChar char="−"/>
            </a:pPr>
            <a:r>
              <a:rPr lang="en-US" kern="0" dirty="0">
                <a:effectLst/>
                <a:latin typeface="Raleway" pitchFamily="2" charset="0"/>
                <a:ea typeface="Calibri" panose="020F0502020204030204" pitchFamily="34" charset="0"/>
                <a:cs typeface="Melior"/>
              </a:rPr>
              <a:t>Commercial Off The Shelf (CO</a:t>
            </a:r>
            <a:r>
              <a:rPr lang="en-US" kern="0" dirty="0">
                <a:latin typeface="Raleway" pitchFamily="2" charset="0"/>
                <a:ea typeface="Calibri" panose="020F0502020204030204" pitchFamily="34" charset="0"/>
                <a:cs typeface="Melior"/>
              </a:rPr>
              <a:t>TS) items. Note that the Government designates which items are categorized as COTS.</a:t>
            </a:r>
          </a:p>
          <a:p>
            <a:pPr lvl="1"/>
            <a:endParaRPr lang="en-US" sz="800" kern="0" dirty="0">
              <a:latin typeface="Raleway" pitchFamily="2" charset="0"/>
              <a:ea typeface="Calibri" panose="020F0502020204030204" pitchFamily="34" charset="0"/>
              <a:cs typeface="Melior"/>
            </a:endParaRPr>
          </a:p>
          <a:p>
            <a:pPr marL="742950" lvl="1" indent="-285750">
              <a:buFontTx/>
              <a:buChar char="−"/>
            </a:pPr>
            <a:r>
              <a:rPr lang="en-US" sz="1800" kern="0" dirty="0">
                <a:latin typeface="Raleway" pitchFamily="2" charset="0"/>
                <a:ea typeface="Calibri" panose="020F0502020204030204" pitchFamily="34" charset="0"/>
                <a:cs typeface="Melior"/>
              </a:rPr>
              <a:t>Purchases where total value is below the micro-purchase threshold, currently $</a:t>
            </a:r>
            <a:r>
              <a:rPr lang="en-US" sz="1800" kern="0" dirty="0">
                <a:ea typeface="Calibri" panose="020F0502020204030204" pitchFamily="34" charset="0"/>
                <a:cs typeface="Melior"/>
              </a:rPr>
              <a:t>10,000</a:t>
            </a:r>
            <a:r>
              <a:rPr lang="en-US" sz="1800" kern="0" dirty="0">
                <a:latin typeface="Raleway" pitchFamily="2" charset="0"/>
                <a:ea typeface="Calibri" panose="020F0502020204030204" pitchFamily="34" charset="0"/>
                <a:cs typeface="Melior"/>
              </a:rPr>
              <a:t>.</a:t>
            </a:r>
          </a:p>
          <a:p>
            <a:pPr marL="171450" indent="-171450">
              <a:buFont typeface="Arial" panose="020B0604020202020204" pitchFamily="34" charset="0"/>
              <a:buChar char="•"/>
            </a:pPr>
            <a:endParaRPr lang="en-US" sz="1200" b="1" kern="0" dirty="0">
              <a:latin typeface="Raleway" pitchFamily="2" charset="0"/>
              <a:ea typeface="Calibri" panose="020F0502020204030204" pitchFamily="34" charset="0"/>
              <a:cs typeface="Melior"/>
            </a:endParaRPr>
          </a:p>
          <a:p>
            <a:pPr marL="342900" indent="-342900">
              <a:buFont typeface="Arial" panose="020B0604020202020204" pitchFamily="34" charset="0"/>
              <a:buChar char="•"/>
            </a:pPr>
            <a:r>
              <a:rPr lang="en-US" sz="2000" b="1" kern="0" dirty="0">
                <a:effectLst/>
                <a:latin typeface="Raleway" pitchFamily="2" charset="0"/>
                <a:ea typeface="Calibri" panose="020F0502020204030204" pitchFamily="34" charset="0"/>
                <a:cs typeface="Melior"/>
              </a:rPr>
              <a:t>Optional Clause</a:t>
            </a:r>
          </a:p>
          <a:p>
            <a:endParaRPr lang="en-US" sz="800" b="1" kern="0" dirty="0">
              <a:effectLst/>
              <a:latin typeface="Raleway" pitchFamily="2" charset="0"/>
              <a:ea typeface="Calibri" panose="020F0502020204030204" pitchFamily="34" charset="0"/>
              <a:cs typeface="Melior"/>
            </a:endParaRPr>
          </a:p>
          <a:p>
            <a:pPr marL="742950" lvl="1" indent="-285750">
              <a:buFontTx/>
              <a:buChar char="−"/>
            </a:pPr>
            <a:r>
              <a:rPr lang="en-US" sz="1800" b="1" kern="0" dirty="0">
                <a:effectLst/>
                <a:latin typeface="Raleway" pitchFamily="2" charset="0"/>
                <a:ea typeface="Calibri" panose="020F0502020204030204" pitchFamily="34" charset="0"/>
                <a:cs typeface="Melior"/>
              </a:rPr>
              <a:t>DFARS </a:t>
            </a:r>
            <a:r>
              <a:rPr lang="en-US" sz="1800" b="1" kern="0" dirty="0">
                <a:effectLst/>
                <a:ea typeface="Calibri" panose="020F0502020204030204" pitchFamily="34" charset="0"/>
                <a:cs typeface="Melior"/>
              </a:rPr>
              <a:t>252.204–7021</a:t>
            </a:r>
            <a:r>
              <a:rPr lang="en-US" sz="1800" b="1" kern="0" dirty="0">
                <a:effectLst/>
                <a:latin typeface="Raleway" pitchFamily="2" charset="0"/>
                <a:ea typeface="Calibri" panose="020F0502020204030204" pitchFamily="34" charset="0"/>
                <a:cs typeface="Melior"/>
              </a:rPr>
              <a:t> </a:t>
            </a:r>
            <a:r>
              <a:rPr lang="en-US" sz="1800" kern="0" dirty="0">
                <a:effectLst/>
                <a:latin typeface="Raleway" pitchFamily="2" charset="0"/>
                <a:ea typeface="Calibri" panose="020F0502020204030204" pitchFamily="34" charset="0"/>
                <a:cs typeface="Melior"/>
              </a:rPr>
              <a:t>is optional until </a:t>
            </a:r>
            <a:r>
              <a:rPr lang="en-US" sz="1800" b="1" kern="0" dirty="0">
                <a:effectLst/>
                <a:latin typeface="Raleway" pitchFamily="2" charset="0"/>
                <a:ea typeface="Calibri" panose="020F0502020204030204" pitchFamily="34" charset="0"/>
                <a:cs typeface="Melior"/>
              </a:rPr>
              <a:t>October </a:t>
            </a:r>
            <a:r>
              <a:rPr lang="en-US" sz="1800" b="1" kern="0" dirty="0">
                <a:effectLst/>
                <a:ea typeface="Calibri" panose="020F0502020204030204" pitchFamily="34" charset="0"/>
                <a:cs typeface="Melior"/>
              </a:rPr>
              <a:t>2025</a:t>
            </a:r>
            <a:r>
              <a:rPr lang="en-US" sz="1800" kern="0" dirty="0">
                <a:effectLst/>
                <a:latin typeface="Raleway" pitchFamily="2" charset="0"/>
                <a:ea typeface="Calibri" panose="020F0502020204030204" pitchFamily="34" charset="0"/>
                <a:cs typeface="Melior"/>
              </a:rPr>
              <a:t>.  This date </a:t>
            </a:r>
            <a:r>
              <a:rPr lang="en-US" sz="1800" kern="0" dirty="0">
                <a:latin typeface="Raleway" pitchFamily="2" charset="0"/>
                <a:ea typeface="Calibri" panose="020F0502020204030204" pitchFamily="34" charset="0"/>
                <a:cs typeface="Melior"/>
              </a:rPr>
              <a:t>could </a:t>
            </a:r>
            <a:r>
              <a:rPr lang="en-US" sz="1800" kern="0" dirty="0">
                <a:effectLst/>
                <a:latin typeface="Raleway" pitchFamily="2" charset="0"/>
                <a:ea typeface="Calibri" panose="020F0502020204030204" pitchFamily="34" charset="0"/>
                <a:cs typeface="Melior"/>
              </a:rPr>
              <a:t>change </a:t>
            </a:r>
            <a:r>
              <a:rPr lang="en-US" sz="1800" kern="0" dirty="0">
                <a:latin typeface="Raleway" pitchFamily="2" charset="0"/>
                <a:ea typeface="Calibri" panose="020F0502020204030204" pitchFamily="34" charset="0"/>
                <a:cs typeface="Melior"/>
              </a:rPr>
              <a:t>dep</a:t>
            </a:r>
            <a:r>
              <a:rPr lang="en-US" sz="1800" kern="0" dirty="0">
                <a:effectLst/>
                <a:latin typeface="Raleway" pitchFamily="2" charset="0"/>
                <a:ea typeface="Calibri" panose="020F0502020204030204" pitchFamily="34" charset="0"/>
                <a:cs typeface="Melior"/>
              </a:rPr>
              <a:t>ending on the actual implementation date of “CMMC </a:t>
            </a:r>
            <a:r>
              <a:rPr lang="en-US" sz="1800" kern="0" dirty="0">
                <a:effectLst/>
                <a:ea typeface="Calibri" panose="020F0502020204030204" pitchFamily="34" charset="0"/>
                <a:cs typeface="Melior"/>
              </a:rPr>
              <a:t>2.0</a:t>
            </a:r>
            <a:r>
              <a:rPr lang="en-US" sz="1800" kern="0" dirty="0">
                <a:effectLst/>
                <a:latin typeface="Raleway" pitchFamily="2" charset="0"/>
                <a:ea typeface="Calibri" panose="020F0502020204030204" pitchFamily="34" charset="0"/>
                <a:cs typeface="Melior"/>
              </a:rPr>
              <a:t>.” This clause will require contractors to </a:t>
            </a:r>
            <a:r>
              <a:rPr lang="en-US" sz="1800" kern="0" dirty="0">
                <a:latin typeface="Raleway" pitchFamily="2" charset="0"/>
                <a:ea typeface="Calibri" panose="020F0502020204030204" pitchFamily="34" charset="0"/>
                <a:cs typeface="Melior"/>
              </a:rPr>
              <a:t>achieve a specific </a:t>
            </a:r>
            <a:r>
              <a:rPr lang="en-US" sz="1800" kern="0" dirty="0">
                <a:effectLst/>
                <a:latin typeface="Raleway" pitchFamily="2" charset="0"/>
                <a:ea typeface="Calibri" panose="020F0502020204030204" pitchFamily="34" charset="0"/>
                <a:cs typeface="Melior"/>
              </a:rPr>
              <a:t>CMMC level as required </a:t>
            </a:r>
            <a:r>
              <a:rPr lang="en-US" sz="1800" kern="0" dirty="0">
                <a:latin typeface="Raleway" pitchFamily="2" charset="0"/>
                <a:ea typeface="Calibri" panose="020F0502020204030204" pitchFamily="34" charset="0"/>
                <a:cs typeface="Melior"/>
              </a:rPr>
              <a:t>by a</a:t>
            </a:r>
            <a:r>
              <a:rPr lang="en-US" sz="1800" kern="0" dirty="0">
                <a:effectLst/>
                <a:latin typeface="Raleway" pitchFamily="2" charset="0"/>
                <a:ea typeface="Calibri" panose="020F0502020204030204" pitchFamily="34" charset="0"/>
                <a:cs typeface="Melior"/>
              </a:rPr>
              <a:t> particular contract prior to its award. </a:t>
            </a:r>
            <a:r>
              <a:rPr lang="en-US" sz="1800" kern="0" dirty="0">
                <a:latin typeface="Raleway" pitchFamily="2" charset="0"/>
                <a:ea typeface="Calibri" panose="020F0502020204030204" pitchFamily="34" charset="0"/>
                <a:cs typeface="Melior"/>
              </a:rPr>
              <a:t>C</a:t>
            </a:r>
            <a:r>
              <a:rPr lang="en-US" sz="1800" kern="0" dirty="0">
                <a:effectLst/>
                <a:latin typeface="Raleway" pitchFamily="2" charset="0"/>
                <a:ea typeface="Calibri" panose="020F0502020204030204" pitchFamily="34" charset="0"/>
                <a:cs typeface="Melior"/>
              </a:rPr>
              <a:t>ontractors will be responsible for flowing down the CMMC requirements to their subcontractors. </a:t>
            </a:r>
            <a:endParaRPr lang="en-US" sz="1800" b="1" dirty="0">
              <a:latin typeface="Raleway" pitchFamily="2" charset="0"/>
            </a:endParaRPr>
          </a:p>
          <a:p>
            <a:endParaRPr lang="en-US" dirty="0"/>
          </a:p>
        </p:txBody>
      </p:sp>
    </p:spTree>
    <p:extLst>
      <p:ext uri="{BB962C8B-B14F-4D97-AF65-F5344CB8AC3E}">
        <p14:creationId xmlns:p14="http://schemas.microsoft.com/office/powerpoint/2010/main" val="318372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SUGGESTED ACTION ITEMS</a:t>
            </a:r>
          </a:p>
        </p:txBody>
      </p:sp>
      <p:sp>
        <p:nvSpPr>
          <p:cNvPr id="2" name="TextBox 1">
            <a:extLst>
              <a:ext uri="{FF2B5EF4-FFF2-40B4-BE49-F238E27FC236}">
                <a16:creationId xmlns:a16="http://schemas.microsoft.com/office/drawing/2014/main" id="{7018CD7E-4547-BA4B-CB8E-3B287C89B7CD}"/>
              </a:ext>
            </a:extLst>
          </p:cNvPr>
          <p:cNvSpPr txBox="1"/>
          <p:nvPr/>
        </p:nvSpPr>
        <p:spPr>
          <a:xfrm>
            <a:off x="529389" y="1434164"/>
            <a:ext cx="8104472" cy="470333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b="0" i="0" u="none" strike="noStrike" baseline="0" dirty="0">
                <a:latin typeface="Raleway" pitchFamily="2" charset="0"/>
              </a:rPr>
              <a:t>Become familiar with </a:t>
            </a:r>
            <a:r>
              <a:rPr lang="en-US" dirty="0">
                <a:latin typeface="Raleway" pitchFamily="2" charset="0"/>
              </a:rPr>
              <a:t>the current </a:t>
            </a:r>
            <a:r>
              <a:rPr lang="en-US" b="0" i="0" u="none" strike="noStrike" baseline="0" dirty="0">
                <a:latin typeface="Raleway" pitchFamily="2" charset="0"/>
              </a:rPr>
              <a:t>NIST SP </a:t>
            </a:r>
            <a:r>
              <a:rPr lang="en-US" b="0" i="0" u="none" strike="noStrike" baseline="0" dirty="0"/>
              <a:t>800-171</a:t>
            </a:r>
            <a:r>
              <a:rPr lang="en-US" b="0" i="0" u="none" strike="noStrike" baseline="0" dirty="0">
                <a:latin typeface="Raleway" pitchFamily="2" charset="0"/>
              </a:rPr>
              <a:t>, Rev. </a:t>
            </a:r>
            <a:r>
              <a:rPr lang="en-US" u="sng" dirty="0"/>
              <a:t>3</a:t>
            </a:r>
            <a:r>
              <a:rPr lang="en-US" b="0" i="0" u="none" strike="noStrike" baseline="0" dirty="0">
                <a:latin typeface="Raleway" pitchFamily="2" charset="0"/>
              </a:rPr>
              <a:t> requirements: </a:t>
            </a:r>
            <a:r>
              <a:rPr lang="en-US" sz="1600" b="0" i="0" u="none" strike="noStrike" baseline="0" dirty="0">
                <a:hlinkClick r:id="rId2"/>
              </a:rPr>
              <a:t>https://csrc.nist.gov/pubs/sp/800/171/r3/final</a:t>
            </a:r>
            <a:r>
              <a:rPr lang="en-US" sz="1600" b="0" i="0" u="none" strike="noStrike" baseline="0" dirty="0"/>
              <a:t>.</a:t>
            </a:r>
            <a:endParaRPr lang="en-US" sz="1600" dirty="0">
              <a:solidFill>
                <a:srgbClr val="0562C1"/>
              </a:solidFill>
            </a:endParaRPr>
          </a:p>
          <a:p>
            <a:pPr marL="285750" indent="-285750">
              <a:lnSpc>
                <a:spcPct val="120000"/>
              </a:lnSpc>
              <a:buFont typeface="Arial" panose="020B0604020202020204" pitchFamily="34" charset="0"/>
              <a:buChar char="•"/>
            </a:pPr>
            <a:endParaRPr lang="en-US" sz="1200" b="0" i="0" u="none" strike="noStrike" baseline="0" dirty="0">
              <a:latin typeface="Raleway" pitchFamily="2" charset="0"/>
            </a:endParaRPr>
          </a:p>
          <a:p>
            <a:pPr marL="285750" marR="0" indent="-285750" algn="l">
              <a:lnSpc>
                <a:spcPct val="120000"/>
              </a:lnSpc>
              <a:buFont typeface="Arial" panose="020B0604020202020204" pitchFamily="34" charset="0"/>
              <a:buChar char="•"/>
            </a:pPr>
            <a:r>
              <a:rPr lang="en-US" dirty="0">
                <a:latin typeface="Raleway" pitchFamily="2" charset="0"/>
              </a:rPr>
              <a:t>C</a:t>
            </a:r>
            <a:r>
              <a:rPr lang="en-US" b="0" i="0" u="none" strike="noStrike" baseline="0" dirty="0">
                <a:latin typeface="Raleway" pitchFamily="2" charset="0"/>
              </a:rPr>
              <a:t>onduct a Basic Self-Assessment under NIST SP </a:t>
            </a:r>
            <a:r>
              <a:rPr lang="en-US" b="0" i="0" u="none" strike="noStrike" baseline="0" dirty="0"/>
              <a:t>800-171</a:t>
            </a:r>
            <a:r>
              <a:rPr lang="en-US" b="0" i="0" u="sng" strike="noStrike" baseline="0" dirty="0">
                <a:latin typeface="Raleway" pitchFamily="2" charset="0"/>
              </a:rPr>
              <a:t>A</a:t>
            </a:r>
            <a:r>
              <a:rPr lang="en-US" b="0" i="0" u="none" strike="noStrike" baseline="0" dirty="0">
                <a:latin typeface="Raleway" pitchFamily="2" charset="0"/>
              </a:rPr>
              <a:t>, Rev. </a:t>
            </a:r>
            <a:r>
              <a:rPr lang="en-US" b="0" i="0" u="sng" strike="noStrike" baseline="0" dirty="0"/>
              <a:t>3</a:t>
            </a:r>
            <a:r>
              <a:rPr lang="en-US" b="0" i="0" u="none" strike="noStrike" baseline="0" dirty="0">
                <a:latin typeface="Raleway" pitchFamily="2" charset="0"/>
              </a:rPr>
              <a:t> and calculate your score. </a:t>
            </a:r>
            <a:r>
              <a:rPr lang="en-US" b="0" i="1" u="none" strike="noStrike" baseline="0" dirty="0">
                <a:latin typeface="Raleway" pitchFamily="2" charset="0"/>
              </a:rPr>
              <a:t>See</a:t>
            </a:r>
            <a:r>
              <a:rPr lang="en-US" b="0" i="0" u="none" strike="noStrike" baseline="0" dirty="0">
                <a:latin typeface="Raleway" pitchFamily="2" charset="0"/>
              </a:rPr>
              <a:t> </a:t>
            </a:r>
            <a:r>
              <a:rPr lang="en-US" sz="1600" b="0" i="0" u="none" strike="noStrike" baseline="0" dirty="0">
                <a:hlinkClick r:id="rId3"/>
              </a:rPr>
              <a:t>https://doi.org/10.6028/NIST.SP.800-171Ar3</a:t>
            </a:r>
            <a:r>
              <a:rPr lang="en-US" b="0" i="0" u="none" strike="noStrike" baseline="0" dirty="0">
                <a:latin typeface="Raleway" pitchFamily="2" charset="0"/>
              </a:rPr>
              <a:t>. Note that </a:t>
            </a:r>
            <a:r>
              <a:rPr lang="en-US" dirty="0">
                <a:latin typeface="Raleway" pitchFamily="2" charset="0"/>
              </a:rPr>
              <a:t>any </a:t>
            </a:r>
            <a:r>
              <a:rPr lang="en-US" b="0" i="0" u="none" strike="noStrike" baseline="0" dirty="0">
                <a:latin typeface="Raleway" pitchFamily="2" charset="0"/>
              </a:rPr>
              <a:t>score is currently acceptable.</a:t>
            </a:r>
          </a:p>
          <a:p>
            <a:pPr marR="0" algn="l"/>
            <a:endParaRPr lang="en-US" sz="1200" b="0" i="0" u="none" strike="noStrike" baseline="0" dirty="0">
              <a:latin typeface="Raleway" pitchFamily="2" charset="0"/>
            </a:endParaRPr>
          </a:p>
          <a:p>
            <a:pPr marL="285750" marR="0" indent="-285750" algn="l">
              <a:buFont typeface="Arial" panose="020B0604020202020204" pitchFamily="34" charset="0"/>
              <a:buChar char="•"/>
            </a:pPr>
            <a:r>
              <a:rPr lang="en-US" b="0" i="0" u="none" strike="noStrike" baseline="0" dirty="0">
                <a:latin typeface="Raleway" pitchFamily="2" charset="0"/>
              </a:rPr>
              <a:t>Upload your score to the Supplier Risk Management System</a:t>
            </a:r>
          </a:p>
          <a:p>
            <a:pPr marL="285750" marR="0" indent="-285750" algn="l">
              <a:buFont typeface="Arial" panose="020B0604020202020204" pitchFamily="34" charset="0"/>
              <a:buChar char="•"/>
            </a:pPr>
            <a:endParaRPr lang="en-US" sz="800" b="0" i="0" u="none" strike="noStrike" baseline="0" dirty="0">
              <a:latin typeface="Raleway" pitchFamily="2" charset="0"/>
            </a:endParaRPr>
          </a:p>
          <a:p>
            <a:pPr marL="742950" lvl="1" indent="-285750">
              <a:lnSpc>
                <a:spcPct val="110000"/>
              </a:lnSpc>
              <a:buFontTx/>
              <a:buChar char="−"/>
            </a:pPr>
            <a:r>
              <a:rPr lang="en-US" dirty="0">
                <a:latin typeface="Raleway" pitchFamily="2" charset="0"/>
              </a:rPr>
              <a:t>First, r</a:t>
            </a:r>
            <a:r>
              <a:rPr lang="en-US" b="0" i="0" u="none" strike="noStrike" baseline="0" dirty="0">
                <a:latin typeface="Raleway" pitchFamily="2" charset="0"/>
              </a:rPr>
              <a:t>egister at the Procurement Integrated Enterprise Environment (PIEE): </a:t>
            </a:r>
            <a:r>
              <a:rPr lang="en-US" sz="1600" b="0" i="0" u="none" strike="noStrike" baseline="0" dirty="0">
                <a:hlinkClick r:id="rId4"/>
              </a:rPr>
              <a:t>https://piee.eb.mil</a:t>
            </a:r>
            <a:endParaRPr lang="en-US" sz="1600" b="0" i="0" u="none" strike="noStrike" baseline="0" dirty="0"/>
          </a:p>
          <a:p>
            <a:pPr lvl="1">
              <a:lnSpc>
                <a:spcPct val="110000"/>
              </a:lnSpc>
            </a:pPr>
            <a:endParaRPr lang="en-US" sz="800" b="0" i="0" u="none" strike="noStrike" baseline="0" dirty="0">
              <a:solidFill>
                <a:srgbClr val="000000"/>
              </a:solidFill>
            </a:endParaRPr>
          </a:p>
          <a:p>
            <a:pPr marL="742950" lvl="1" indent="-285750">
              <a:lnSpc>
                <a:spcPct val="110000"/>
              </a:lnSpc>
              <a:buFontTx/>
              <a:buChar char="−"/>
            </a:pPr>
            <a:r>
              <a:rPr lang="en-US" b="0" i="0" u="none" strike="noStrike" baseline="0" dirty="0">
                <a:solidFill>
                  <a:srgbClr val="000000"/>
                </a:solidFill>
                <a:latin typeface="Raleway" pitchFamily="2" charset="0"/>
              </a:rPr>
              <a:t>Then, upload your score at </a:t>
            </a:r>
            <a:r>
              <a:rPr lang="en-US" sz="1600" b="0" i="0" u="none" strike="noStrike" baseline="0" dirty="0">
                <a:hlinkClick r:id="rId5"/>
              </a:rPr>
              <a:t>https://www.sprs.csd.disa.mil/nistsp.htm</a:t>
            </a:r>
            <a:endParaRPr lang="en-US" sz="1600" b="0" i="0" u="none" strike="noStrike" baseline="0" dirty="0"/>
          </a:p>
          <a:p>
            <a:pPr marL="742950" lvl="1" indent="-285750">
              <a:lnSpc>
                <a:spcPct val="110000"/>
              </a:lnSpc>
              <a:buFontTx/>
              <a:buChar char="−"/>
            </a:pPr>
            <a:endParaRPr lang="en-US" sz="800" b="0" i="0" u="none" strike="noStrike" baseline="0" dirty="0">
              <a:solidFill>
                <a:srgbClr val="0562C1"/>
              </a:solidFill>
            </a:endParaRPr>
          </a:p>
          <a:p>
            <a:pPr marL="742950" lvl="1" indent="-285750">
              <a:lnSpc>
                <a:spcPct val="110000"/>
              </a:lnSpc>
              <a:buFontTx/>
              <a:buChar char="−"/>
            </a:pPr>
            <a:r>
              <a:rPr lang="en-US" dirty="0">
                <a:solidFill>
                  <a:srgbClr val="000000"/>
                </a:solidFill>
                <a:latin typeface="Raleway" pitchFamily="2" charset="0"/>
              </a:rPr>
              <a:t>If you have SPRS </a:t>
            </a:r>
            <a:r>
              <a:rPr lang="en-US" b="0" i="0" u="none" strike="noStrike" baseline="0" dirty="0">
                <a:solidFill>
                  <a:srgbClr val="000000"/>
                </a:solidFill>
                <a:latin typeface="Raleway" pitchFamily="2" charset="0"/>
              </a:rPr>
              <a:t>uploading issues, you can email your company name, address, cage code, a</a:t>
            </a:r>
            <a:r>
              <a:rPr lang="en-US" dirty="0">
                <a:solidFill>
                  <a:srgbClr val="000000"/>
                </a:solidFill>
                <a:latin typeface="Raleway" pitchFamily="2" charset="0"/>
              </a:rPr>
              <a:t>nd </a:t>
            </a:r>
            <a:r>
              <a:rPr lang="en-US" b="0" i="0" u="none" strike="noStrike" baseline="0" dirty="0">
                <a:solidFill>
                  <a:srgbClr val="000000"/>
                </a:solidFill>
                <a:latin typeface="Raleway" pitchFamily="2" charset="0"/>
              </a:rPr>
              <a:t>assessment score to </a:t>
            </a:r>
            <a:r>
              <a:rPr lang="en-US" sz="1600" b="0" i="0" u="none" strike="noStrike" baseline="0" dirty="0">
                <a:solidFill>
                  <a:srgbClr val="0562C1"/>
                </a:solidFill>
              </a:rPr>
              <a:t>webptsmh@navy.mil</a:t>
            </a:r>
            <a:r>
              <a:rPr lang="en-US" sz="1600" b="0" i="0" u="none" strike="noStrike" baseline="0" dirty="0">
                <a:solidFill>
                  <a:srgbClr val="000000"/>
                </a:solidFill>
              </a:rPr>
              <a:t>. </a:t>
            </a:r>
          </a:p>
        </p:txBody>
      </p:sp>
    </p:spTree>
    <p:extLst>
      <p:ext uri="{BB962C8B-B14F-4D97-AF65-F5344CB8AC3E}">
        <p14:creationId xmlns:p14="http://schemas.microsoft.com/office/powerpoint/2010/main" val="230385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FUTURE PROGRAM</a:t>
            </a:r>
          </a:p>
        </p:txBody>
      </p:sp>
      <p:sp>
        <p:nvSpPr>
          <p:cNvPr id="2" name="TextBox 1">
            <a:extLst>
              <a:ext uri="{FF2B5EF4-FFF2-40B4-BE49-F238E27FC236}">
                <a16:creationId xmlns:a16="http://schemas.microsoft.com/office/drawing/2014/main" id="{D60ECDE5-6DED-3234-7159-FB4DFDDBC614}"/>
              </a:ext>
            </a:extLst>
          </p:cNvPr>
          <p:cNvSpPr txBox="1"/>
          <p:nvPr/>
        </p:nvSpPr>
        <p:spPr>
          <a:xfrm>
            <a:off x="1029903" y="1674796"/>
            <a:ext cx="7401827" cy="4093428"/>
          </a:xfrm>
          <a:prstGeom prst="rect">
            <a:avLst/>
          </a:prstGeom>
          <a:noFill/>
        </p:spPr>
        <p:txBody>
          <a:bodyPr wrap="square" rtlCol="0">
            <a:spAutoFit/>
          </a:bodyPr>
          <a:lstStyle/>
          <a:p>
            <a:pPr>
              <a:lnSpc>
                <a:spcPct val="150000"/>
              </a:lnSpc>
            </a:pPr>
            <a:r>
              <a:rPr lang="en-US" sz="2000" b="1" dirty="0">
                <a:latin typeface="Raleway" pitchFamily="2" charset="0"/>
              </a:rPr>
              <a:t>December </a:t>
            </a:r>
            <a:r>
              <a:rPr lang="en-US" sz="2000" b="1" dirty="0"/>
              <a:t>26, 2023</a:t>
            </a:r>
            <a:r>
              <a:rPr lang="en-US" sz="2000" b="1" dirty="0">
                <a:latin typeface="Raleway" pitchFamily="2" charset="0"/>
              </a:rPr>
              <a:t>:</a:t>
            </a:r>
            <a:r>
              <a:rPr lang="en-US" sz="2000" dirty="0">
                <a:latin typeface="Raleway" pitchFamily="2" charset="0"/>
              </a:rPr>
              <a:t> DoD published a new </a:t>
            </a:r>
            <a:r>
              <a:rPr lang="en-US" sz="2000" u="sng" dirty="0">
                <a:latin typeface="Raleway" pitchFamily="2" charset="0"/>
              </a:rPr>
              <a:t>proposed</a:t>
            </a:r>
            <a:r>
              <a:rPr lang="en-US" sz="2000" dirty="0">
                <a:latin typeface="Raleway" pitchFamily="2" charset="0"/>
              </a:rPr>
              <a:t> rule</a:t>
            </a:r>
            <a:r>
              <a:rPr lang="en-US" sz="2000" b="1" dirty="0">
                <a:latin typeface="Raleway" pitchFamily="2" charset="0"/>
              </a:rPr>
              <a:t>*</a:t>
            </a:r>
            <a:r>
              <a:rPr lang="en-US" sz="2000" dirty="0">
                <a:latin typeface="Raleway" pitchFamily="2" charset="0"/>
              </a:rPr>
              <a:t> to establish updated requirements for an </a:t>
            </a:r>
            <a:r>
              <a:rPr lang="en-US" sz="2000" u="sng" dirty="0">
                <a:latin typeface="Raleway" pitchFamily="2" charset="0"/>
              </a:rPr>
              <a:t>assessment mechanism</a:t>
            </a:r>
            <a:r>
              <a:rPr lang="en-US" sz="2000" dirty="0">
                <a:latin typeface="Raleway" pitchFamily="2" charset="0"/>
              </a:rPr>
              <a:t> </a:t>
            </a:r>
            <a:r>
              <a:rPr lang="en-US" sz="2000" u="sng" dirty="0">
                <a:latin typeface="Raleway" pitchFamily="2" charset="0"/>
              </a:rPr>
              <a:t>to</a:t>
            </a:r>
            <a:r>
              <a:rPr lang="en-US" sz="2000" dirty="0">
                <a:latin typeface="Raleway" pitchFamily="2" charset="0"/>
              </a:rPr>
              <a:t> </a:t>
            </a:r>
            <a:r>
              <a:rPr lang="en-US" sz="2000" u="sng" dirty="0">
                <a:latin typeface="Raleway" pitchFamily="2" charset="0"/>
              </a:rPr>
              <a:t>ensure </a:t>
            </a:r>
            <a:r>
              <a:rPr lang="en-US" sz="2000" dirty="0">
                <a:latin typeface="Raleway" pitchFamily="2" charset="0"/>
              </a:rPr>
              <a:t>contractors and subcontractors have implemented new security measures to expand the existing security requirements for Federal Contract Information (FCI) and to add new Controlled Unclassified Information (CUI) requirements. Eventually, this may become CMMC “</a:t>
            </a:r>
            <a:r>
              <a:rPr lang="en-US" sz="2000" dirty="0"/>
              <a:t>2.0</a:t>
            </a:r>
            <a:r>
              <a:rPr lang="en-US" sz="2000" dirty="0">
                <a:latin typeface="Raleway" pitchFamily="2" charset="0"/>
              </a:rPr>
              <a:t>.”</a:t>
            </a:r>
          </a:p>
          <a:p>
            <a:pPr marL="0" indent="0">
              <a:buNone/>
            </a:pPr>
            <a:endParaRPr lang="en-US" i="1" dirty="0"/>
          </a:p>
          <a:p>
            <a:pPr marL="0" indent="0">
              <a:buNone/>
            </a:pPr>
            <a:r>
              <a:rPr lang="en-US" sz="1100" dirty="0"/>
              <a:t>*</a:t>
            </a:r>
            <a:r>
              <a:rPr lang="en-US" sz="1100" i="1" dirty="0"/>
              <a:t> </a:t>
            </a:r>
            <a:r>
              <a:rPr lang="en-US" sz="1400" dirty="0">
                <a:hlinkClick r:id="rId2"/>
              </a:rPr>
              <a:t>https://www.regulations.gov/document/DOD-2023-OS-0063-0001</a:t>
            </a:r>
            <a:endParaRPr lang="en-US" sz="1400" dirty="0"/>
          </a:p>
          <a:p>
            <a:endParaRPr lang="en-US" dirty="0"/>
          </a:p>
        </p:txBody>
      </p:sp>
    </p:spTree>
    <p:extLst>
      <p:ext uri="{BB962C8B-B14F-4D97-AF65-F5344CB8AC3E}">
        <p14:creationId xmlns:p14="http://schemas.microsoft.com/office/powerpoint/2010/main" val="289471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000" dirty="0">
                <a:latin typeface="Raleway Black" pitchFamily="2" charset="0"/>
              </a:rPr>
              <a:t>FUTURE PROGRAM</a:t>
            </a:r>
          </a:p>
        </p:txBody>
      </p:sp>
      <p:sp>
        <p:nvSpPr>
          <p:cNvPr id="2" name="TextBox 1">
            <a:extLst>
              <a:ext uri="{FF2B5EF4-FFF2-40B4-BE49-F238E27FC236}">
                <a16:creationId xmlns:a16="http://schemas.microsoft.com/office/drawing/2014/main" id="{537B64B8-88C9-C584-24A7-7FBB4F3B6109}"/>
              </a:ext>
            </a:extLst>
          </p:cNvPr>
          <p:cNvSpPr txBox="1"/>
          <p:nvPr/>
        </p:nvSpPr>
        <p:spPr>
          <a:xfrm>
            <a:off x="385011" y="1395663"/>
            <a:ext cx="8258475" cy="4945393"/>
          </a:xfrm>
          <a:prstGeom prst="rect">
            <a:avLst/>
          </a:prstGeom>
          <a:noFill/>
        </p:spPr>
        <p:txBody>
          <a:bodyPr wrap="square" rtlCol="0">
            <a:spAutoFit/>
          </a:bodyPr>
          <a:lstStyle/>
          <a:p>
            <a:pPr marL="342900" marR="0" indent="-342900">
              <a:lnSpc>
                <a:spcPct val="107000"/>
              </a:lnSpc>
              <a:spcBef>
                <a:spcPts val="0"/>
              </a:spcBef>
              <a:spcAft>
                <a:spcPts val="0"/>
              </a:spcAft>
              <a:buFont typeface="Arial" panose="020B0604020202020204" pitchFamily="34" charset="0"/>
              <a:buChar char="•"/>
            </a:pPr>
            <a:r>
              <a:rPr lang="en-US" sz="2000" b="1" kern="0" dirty="0">
                <a:solidFill>
                  <a:srgbClr val="000000"/>
                </a:solidFill>
                <a:effectLst/>
                <a:latin typeface="Raleway" pitchFamily="2" charset="0"/>
                <a:ea typeface="Calibri" panose="020F0502020204030204" pitchFamily="34" charset="0"/>
                <a:cs typeface="Melior"/>
              </a:rPr>
              <a:t>The proposed CMMC </a:t>
            </a:r>
            <a:r>
              <a:rPr lang="en-US" sz="2000" b="1" kern="0" dirty="0">
                <a:effectLst/>
                <a:ea typeface="Calibri" panose="020F0502020204030204" pitchFamily="34" charset="0"/>
                <a:cs typeface="Melior"/>
              </a:rPr>
              <a:t>2.0</a:t>
            </a:r>
            <a:r>
              <a:rPr lang="en-US" sz="2000" b="1" kern="0" dirty="0">
                <a:solidFill>
                  <a:srgbClr val="FF33CC"/>
                </a:solidFill>
                <a:effectLst/>
                <a:latin typeface="Raleway" pitchFamily="2" charset="0"/>
                <a:ea typeface="Calibri" panose="020F0502020204030204" pitchFamily="34" charset="0"/>
                <a:cs typeface="Melior"/>
              </a:rPr>
              <a:t> </a:t>
            </a:r>
            <a:r>
              <a:rPr lang="en-US" sz="2000" b="1" kern="0" dirty="0">
                <a:solidFill>
                  <a:srgbClr val="000000"/>
                </a:solidFill>
                <a:effectLst/>
                <a:latin typeface="Raleway" pitchFamily="2" charset="0"/>
                <a:ea typeface="Calibri" panose="020F0502020204030204" pitchFamily="34" charset="0"/>
                <a:cs typeface="Melior"/>
              </a:rPr>
              <a:t>Program has three key features:</a:t>
            </a:r>
          </a:p>
          <a:p>
            <a:pPr marL="0" marR="0" indent="0">
              <a:lnSpc>
                <a:spcPct val="107000"/>
              </a:lnSpc>
              <a:spcBef>
                <a:spcPts val="0"/>
              </a:spcBef>
              <a:spcAft>
                <a:spcPts val="0"/>
              </a:spcAft>
              <a:buNone/>
            </a:pPr>
            <a:endParaRPr lang="en-US" sz="1200" kern="100" dirty="0">
              <a:effectLst/>
              <a:latin typeface="Raleway" pitchFamily="2"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Raleway" pitchFamily="2" charset="0"/>
              <a:buChar char="−"/>
            </a:pPr>
            <a:r>
              <a:rPr lang="en-US" sz="2000" b="1" kern="0" dirty="0">
                <a:solidFill>
                  <a:srgbClr val="000000"/>
                </a:solidFill>
                <a:effectLst/>
                <a:latin typeface="Raleway" pitchFamily="2" charset="0"/>
                <a:ea typeface="Calibri" panose="020F0502020204030204" pitchFamily="34" charset="0"/>
                <a:cs typeface="Melior-Italic"/>
              </a:rPr>
              <a:t>Tiered Model:</a:t>
            </a:r>
            <a:r>
              <a:rPr lang="en-US" sz="2000" kern="0" dirty="0">
                <a:solidFill>
                  <a:srgbClr val="000000"/>
                </a:solidFill>
                <a:effectLst/>
                <a:latin typeface="Raleway" pitchFamily="2" charset="0"/>
                <a:ea typeface="Calibri" panose="020F0502020204030204" pitchFamily="34" charset="0"/>
                <a:cs typeface="Melior-Italic"/>
              </a:rPr>
              <a:t> </a:t>
            </a:r>
            <a:r>
              <a:rPr lang="en-US" sz="2000" kern="0" dirty="0">
                <a:solidFill>
                  <a:srgbClr val="000000"/>
                </a:solidFill>
                <a:effectLst/>
                <a:latin typeface="Raleway" pitchFamily="2" charset="0"/>
                <a:ea typeface="Calibri" panose="020F0502020204030204" pitchFamily="34" charset="0"/>
                <a:cs typeface="Melior"/>
              </a:rPr>
              <a:t>CMMC requires companies entrusted with national security information to implement cybersecurity standards at progressively advanced levels, depending on the type and sensitivity of the information. The program also describes the process for requiring protection of information flowed down to subcontractors.</a:t>
            </a:r>
          </a:p>
          <a:p>
            <a:pPr marL="457200" lvl="1" indent="0">
              <a:lnSpc>
                <a:spcPct val="107000"/>
              </a:lnSpc>
              <a:spcBef>
                <a:spcPts val="0"/>
              </a:spcBef>
              <a:buNone/>
            </a:pPr>
            <a:endParaRPr lang="en-US" sz="1200" kern="100" dirty="0">
              <a:effectLst/>
              <a:latin typeface="Raleway" pitchFamily="2"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Raleway" pitchFamily="2" charset="0"/>
              <a:buChar char="−"/>
            </a:pPr>
            <a:r>
              <a:rPr lang="en-US" sz="2000" b="1" kern="0" dirty="0">
                <a:solidFill>
                  <a:srgbClr val="000000"/>
                </a:solidFill>
                <a:effectLst/>
                <a:latin typeface="Raleway" pitchFamily="2" charset="0"/>
                <a:ea typeface="Calibri" panose="020F0502020204030204" pitchFamily="34" charset="0"/>
                <a:cs typeface="Melior-Italic"/>
              </a:rPr>
              <a:t>Assessment Requirement:</a:t>
            </a:r>
            <a:r>
              <a:rPr lang="en-US" sz="2000" kern="0" dirty="0">
                <a:solidFill>
                  <a:srgbClr val="000000"/>
                </a:solidFill>
                <a:effectLst/>
                <a:latin typeface="Raleway" pitchFamily="2" charset="0"/>
                <a:ea typeface="Calibri" panose="020F0502020204030204" pitchFamily="34" charset="0"/>
                <a:cs typeface="Melior-Italic"/>
              </a:rPr>
              <a:t> </a:t>
            </a:r>
            <a:r>
              <a:rPr lang="en-US" sz="2000" kern="0" dirty="0">
                <a:solidFill>
                  <a:srgbClr val="000000"/>
                </a:solidFill>
                <a:effectLst/>
                <a:latin typeface="Raleway" pitchFamily="2" charset="0"/>
                <a:ea typeface="Calibri" panose="020F0502020204030204" pitchFamily="34" charset="0"/>
                <a:cs typeface="Melior"/>
              </a:rPr>
              <a:t>CMMC assessments allow DoD to verify the implementation of clear cybersecurity standards.</a:t>
            </a:r>
          </a:p>
          <a:p>
            <a:pPr marL="628650" lvl="1" indent="-171450">
              <a:lnSpc>
                <a:spcPct val="107000"/>
              </a:lnSpc>
              <a:spcBef>
                <a:spcPts val="0"/>
              </a:spcBef>
              <a:buFont typeface="Raleway" pitchFamily="2" charset="0"/>
              <a:buChar char="−"/>
            </a:pPr>
            <a:endParaRPr lang="en-US" sz="1200" kern="100" dirty="0">
              <a:effectLst/>
              <a:latin typeface="Raleway" pitchFamily="2"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Raleway" pitchFamily="2" charset="0"/>
              <a:buChar char="−"/>
            </a:pPr>
            <a:r>
              <a:rPr lang="en-US" sz="2000" b="1" kern="0" dirty="0">
                <a:effectLst/>
                <a:latin typeface="Raleway" pitchFamily="2" charset="0"/>
                <a:ea typeface="Calibri" panose="020F0502020204030204" pitchFamily="34" charset="0"/>
                <a:cs typeface="Melior-Italic"/>
              </a:rPr>
              <a:t>Implementation through Contracts:</a:t>
            </a:r>
            <a:r>
              <a:rPr lang="en-US" sz="2000" kern="0" dirty="0">
                <a:effectLst/>
                <a:latin typeface="Raleway" pitchFamily="2" charset="0"/>
                <a:ea typeface="Calibri" panose="020F0502020204030204" pitchFamily="34" charset="0"/>
                <a:cs typeface="Melior-Italic"/>
              </a:rPr>
              <a:t> </a:t>
            </a:r>
            <a:r>
              <a:rPr lang="en-US" sz="2000" kern="0" dirty="0">
                <a:latin typeface="Raleway" pitchFamily="2" charset="0"/>
                <a:ea typeface="Calibri" panose="020F0502020204030204" pitchFamily="34" charset="0"/>
                <a:cs typeface="Melior"/>
              </a:rPr>
              <a:t>C</a:t>
            </a:r>
            <a:r>
              <a:rPr lang="en-US" sz="2000" kern="0" dirty="0">
                <a:effectLst/>
                <a:latin typeface="Raleway" pitchFamily="2" charset="0"/>
                <a:ea typeface="Calibri" panose="020F0502020204030204" pitchFamily="34" charset="0"/>
                <a:cs typeface="Melior"/>
              </a:rPr>
              <a:t>ontractors handling sensitive unclassified DoD information will be required to achieve a </a:t>
            </a:r>
            <a:r>
              <a:rPr lang="en-US" sz="2000" kern="0" dirty="0">
                <a:latin typeface="Raleway" pitchFamily="2" charset="0"/>
                <a:ea typeface="Calibri" panose="020F0502020204030204" pitchFamily="34" charset="0"/>
                <a:cs typeface="Melior"/>
              </a:rPr>
              <a:t>specific</a:t>
            </a:r>
            <a:r>
              <a:rPr lang="en-US" sz="2000" kern="0" dirty="0">
                <a:effectLst/>
                <a:latin typeface="Raleway" pitchFamily="2" charset="0"/>
                <a:ea typeface="Calibri" panose="020F0502020204030204" pitchFamily="34" charset="0"/>
                <a:cs typeface="Melior"/>
              </a:rPr>
              <a:t> CMMC level as a condition of certain contract awards.</a:t>
            </a:r>
          </a:p>
        </p:txBody>
      </p:sp>
    </p:spTree>
    <p:extLst>
      <p:ext uri="{BB962C8B-B14F-4D97-AF65-F5344CB8AC3E}">
        <p14:creationId xmlns:p14="http://schemas.microsoft.com/office/powerpoint/2010/main" val="3226436019"/>
      </p:ext>
    </p:extLst>
  </p:cSld>
  <p:clrMapOvr>
    <a:masterClrMapping/>
  </p:clrMapOvr>
</p:sld>
</file>

<file path=ppt/theme/theme1.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Width xmlns="A989D0FC-8845-4818-969C-B633C2EDBD2C" xsi:nil="true"/>
    <ImageHeight xmlns="A989D0FC-8845-4818-969C-B633C2EDBD2C"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6519C048D05E47A9C59F453FFD36F4" ma:contentTypeVersion="11" ma:contentTypeDescription="Create a new document." ma:contentTypeScope="" ma:versionID="fb25adbf591d5f06a303f84dfb16afb7">
  <xsd:schema xmlns:xsd="http://www.w3.org/2001/XMLSchema" xmlns:xs="http://www.w3.org/2001/XMLSchema" xmlns:p="http://schemas.microsoft.com/office/2006/metadata/properties" xmlns:ns1="http://schemas.microsoft.com/sharepoint/v3" xmlns:ns2="A989D0FC-8845-4818-969C-B633C2EDBD2C" xmlns:ns4="a989d0fc-8845-4818-969c-b633c2edbd2c" targetNamespace="http://schemas.microsoft.com/office/2006/metadata/properties" ma:root="true" ma:fieldsID="56ee9713f6d71e19ff3b4f0c366b9b34" ns1:_="" ns2:_="" ns4:_="">
    <xsd:import namespace="http://schemas.microsoft.com/sharepoint/v3"/>
    <xsd:import namespace="A989D0FC-8845-4818-969C-B633C2EDBD2C"/>
    <xsd:import namespace="a989d0fc-8845-4818-969c-b633c2edbd2c"/>
    <xsd:element name="properties">
      <xsd:complexType>
        <xsd:sequence>
          <xsd:element name="documentManagement">
            <xsd:complexType>
              <xsd:all>
                <xsd:element ref="ns2:ImageWidth" minOccurs="0"/>
                <xsd:element ref="ns2:ImageHeight" minOccurs="0"/>
                <xsd:element ref="ns1:PublishingStartDate" minOccurs="0"/>
                <xsd:element ref="ns1:PublishingExpirationDat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 ma:hidden="true" ma:internalName="PublishingStartDate" ma:readOnly="false">
      <xsd:simpleType>
        <xsd:restriction base="dms:Unknown"/>
      </xsd:simpleType>
    </xsd:element>
    <xsd:element name="PublishingExpirationDate" ma:index="13"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9D0FC-8845-4818-969C-B633C2EDBD2C" elementFormDefault="qualified">
    <xsd:import namespace="http://schemas.microsoft.com/office/2006/documentManagement/types"/>
    <xsd:import namespace="http://schemas.microsoft.com/office/infopath/2007/PartnerControls"/>
    <xsd:element name="ImageWidth" ma:index="9" nillable="true" ma:displayName="Picture Width" ma:internalName="ImageWidth" ma:readOnly="false">
      <xsd:simpleType>
        <xsd:restriction base="dms:Unknown"/>
      </xsd:simpleType>
    </xsd:element>
    <xsd:element name="ImageHeight" ma:index="10" nillable="true" ma:displayName="Picture Height" ma:internalName="ImageHeigh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9d0fc-8845-4818-969c-b633c2edbd2c"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8177C-75AE-495B-B095-568F60FDD9DB}">
  <ds:schemaRefs>
    <ds:schemaRef ds:uri="http://schemas.microsoft.com/sharepoint/v3/contenttype/forms"/>
  </ds:schemaRefs>
</ds:datastoreItem>
</file>

<file path=customXml/itemProps2.xml><?xml version="1.0" encoding="utf-8"?>
<ds:datastoreItem xmlns:ds="http://schemas.openxmlformats.org/officeDocument/2006/customXml" ds:itemID="{BE15FF6E-D555-4EE1-B712-332C194B07C6}">
  <ds:schemaRefs>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 ds:uri="http://schemas.microsoft.com/office/2006/metadata/properties"/>
    <ds:schemaRef ds:uri="http://purl.org/dc/terms/"/>
    <ds:schemaRef ds:uri="a989d0fc-8845-4818-969c-b633c2edbd2c"/>
    <ds:schemaRef ds:uri="http://schemas.openxmlformats.org/package/2006/metadata/core-properties"/>
    <ds:schemaRef ds:uri="A989D0FC-8845-4818-969C-B633C2EDBD2C"/>
    <ds:schemaRef ds:uri="http://www.w3.org/XML/1998/namespace"/>
  </ds:schemaRefs>
</ds:datastoreItem>
</file>

<file path=customXml/itemProps3.xml><?xml version="1.0" encoding="utf-8"?>
<ds:datastoreItem xmlns:ds="http://schemas.openxmlformats.org/officeDocument/2006/customXml" ds:itemID="{7D3C9776-B3CC-423D-9EB7-4AC91937C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989D0FC-8845-4818-969C-B633C2EDBD2C"/>
    <ds:schemaRef ds:uri="a989d0fc-8845-4818-969c-b633c2edb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4210</TotalTime>
  <Words>1331</Words>
  <Application>Microsoft Office PowerPoint</Application>
  <PresentationFormat>On-screen Show (4:3)</PresentationFormat>
  <Paragraphs>131</Paragraphs>
  <Slides>15</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15</vt:i4>
      </vt:variant>
    </vt:vector>
  </HeadingPairs>
  <TitlesOfParts>
    <vt:vector size="29" baseType="lpstr">
      <vt:lpstr>Arial</vt:lpstr>
      <vt:lpstr>Arial Narrow</vt:lpstr>
      <vt:lpstr>Baskerville Old Face</vt:lpstr>
      <vt:lpstr>Bodoni MT</vt:lpstr>
      <vt:lpstr>Calibri</vt:lpstr>
      <vt:lpstr>Courier New</vt:lpstr>
      <vt:lpstr>Raleway</vt:lpstr>
      <vt:lpstr>Raleway Black</vt:lpstr>
      <vt:lpstr>Wingdings</vt:lpstr>
      <vt:lpstr>3_Title Slide</vt:lpstr>
      <vt:lpstr>DLA Template 2020</vt:lpstr>
      <vt:lpstr>Cover Slide</vt:lpstr>
      <vt:lpstr>1_Content Slide</vt:lpstr>
      <vt:lpstr>End Slides</vt:lpstr>
      <vt:lpstr>PowerPoint Presentation</vt:lpstr>
      <vt:lpstr>TOUCHPOINTS</vt:lpstr>
      <vt:lpstr>CMMC PROGRAM GOALS</vt:lpstr>
      <vt:lpstr>HISTORY</vt:lpstr>
      <vt:lpstr>CURRENT PROGRAM REQUIREMENTS</vt:lpstr>
      <vt:lpstr>CURRENT PROGRAM REQUIREMENTS</vt:lpstr>
      <vt:lpstr>SUGGESTED ACTION ITEMS</vt:lpstr>
      <vt:lpstr>FUTURE PROGRAM</vt:lpstr>
      <vt:lpstr>FUTURE PROGRAM</vt:lpstr>
      <vt:lpstr>FUTURE PROGRAM</vt:lpstr>
      <vt:lpstr>FUTURE PROGRAM</vt:lpstr>
      <vt:lpstr>FUTURE PROGRAM</vt:lpstr>
      <vt:lpstr>RESOURCES</vt:lpstr>
      <vt:lpstr>CMMC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Template CUI Jul 2023</dc:title>
  <dc:creator>Edmiston, Emma J CIV DLA FINANCE (USA)</dc:creator>
  <cp:lastModifiedBy>Hahn, Vicki M CIV DLA SMALL BUSINESS PROG (USA)</cp:lastModifiedBy>
  <cp:revision>205</cp:revision>
  <dcterms:created xsi:type="dcterms:W3CDTF">2020-08-25T20:47:09Z</dcterms:created>
  <dcterms:modified xsi:type="dcterms:W3CDTF">2024-11-22T16:46:16Z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0x010100E76519C048D05E47A9C59F453FFD36F4</vt:lpwstr>
  </property>
</Properties>
</file>